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  <p:sldMasterId id="2147483674" r:id="rId3"/>
    <p:sldMasterId id="2147483686" r:id="rId4"/>
  </p:sldMasterIdLst>
  <p:notesMasterIdLst>
    <p:notesMasterId r:id="rId81"/>
  </p:notesMasterIdLst>
  <p:sldIdLst>
    <p:sldId id="340" r:id="rId5"/>
    <p:sldId id="341" r:id="rId6"/>
    <p:sldId id="815" r:id="rId7"/>
    <p:sldId id="817" r:id="rId8"/>
    <p:sldId id="816" r:id="rId9"/>
    <p:sldId id="850" r:id="rId10"/>
    <p:sldId id="814" r:id="rId11"/>
    <p:sldId id="825" r:id="rId12"/>
    <p:sldId id="845" r:id="rId13"/>
    <p:sldId id="846" r:id="rId14"/>
    <p:sldId id="849" r:id="rId15"/>
    <p:sldId id="848" r:id="rId16"/>
    <p:sldId id="851" r:id="rId17"/>
    <p:sldId id="370" r:id="rId18"/>
    <p:sldId id="371" r:id="rId19"/>
    <p:sldId id="372" r:id="rId20"/>
    <p:sldId id="373" r:id="rId21"/>
    <p:sldId id="375" r:id="rId22"/>
    <p:sldId id="376" r:id="rId23"/>
    <p:sldId id="378" r:id="rId24"/>
    <p:sldId id="383" r:id="rId25"/>
    <p:sldId id="381" r:id="rId26"/>
    <p:sldId id="852" r:id="rId27"/>
    <p:sldId id="257" r:id="rId28"/>
    <p:sldId id="258" r:id="rId29"/>
    <p:sldId id="259" r:id="rId30"/>
    <p:sldId id="263" r:id="rId31"/>
    <p:sldId id="261" r:id="rId32"/>
    <p:sldId id="264" r:id="rId33"/>
    <p:sldId id="265" r:id="rId34"/>
    <p:sldId id="343" r:id="rId35"/>
    <p:sldId id="344" r:id="rId36"/>
    <p:sldId id="342" r:id="rId37"/>
    <p:sldId id="345" r:id="rId38"/>
    <p:sldId id="281" r:id="rId39"/>
    <p:sldId id="282" r:id="rId40"/>
    <p:sldId id="284" r:id="rId41"/>
    <p:sldId id="285" r:id="rId42"/>
    <p:sldId id="286" r:id="rId43"/>
    <p:sldId id="270" r:id="rId44"/>
    <p:sldId id="271" r:id="rId45"/>
    <p:sldId id="272" r:id="rId46"/>
    <p:sldId id="288" r:id="rId47"/>
    <p:sldId id="289" r:id="rId48"/>
    <p:sldId id="290" r:id="rId49"/>
    <p:sldId id="292" r:id="rId50"/>
    <p:sldId id="293" r:id="rId51"/>
    <p:sldId id="294" r:id="rId52"/>
    <p:sldId id="298" r:id="rId53"/>
    <p:sldId id="299" r:id="rId54"/>
    <p:sldId id="300" r:id="rId55"/>
    <p:sldId id="303" r:id="rId56"/>
    <p:sldId id="304" r:id="rId57"/>
    <p:sldId id="305" r:id="rId58"/>
    <p:sldId id="307" r:id="rId59"/>
    <p:sldId id="308" r:id="rId60"/>
    <p:sldId id="309" r:id="rId61"/>
    <p:sldId id="310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6" r:id="rId78"/>
    <p:sldId id="338" r:id="rId79"/>
    <p:sldId id="853" r:id="rId80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Caveat" pitchFamily="2" charset="0"/>
      <p:regular r:id="rId86"/>
      <p:bold r:id="rId87"/>
    </p:embeddedFont>
    <p:embeddedFont>
      <p:font typeface="Century Schoolbook" panose="02040604050505020304" pitchFamily="18" charset="0"/>
      <p:regular r:id="rId88"/>
      <p:bold r:id="rId89"/>
      <p:italic r:id="rId90"/>
      <p:boldItalic r:id="rId91"/>
    </p:embeddedFont>
    <p:embeddedFont>
      <p:font typeface="Garamond" panose="02020404030301010803" pitchFamily="18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481A40-D314-5C4F-965C-33A0EA7DAABB}" v="102" dt="2024-10-30T20:20:03.012"/>
  </p1510:revLst>
</p1510:revInfo>
</file>

<file path=ppt/tableStyles.xml><?xml version="1.0" encoding="utf-8"?>
<a:tblStyleLst xmlns:a="http://schemas.openxmlformats.org/drawingml/2006/main" def="{CF291D4C-6E62-49F1-991A-D3F3292B7F8D}">
  <a:tblStyle styleId="{CF291D4C-6E62-49F1-991A-D3F3292B7F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6"/>
  </p:normalViewPr>
  <p:slideViewPr>
    <p:cSldViewPr snapToGrid="0">
      <p:cViewPr varScale="1">
        <p:scale>
          <a:sx n="145" d="100"/>
          <a:sy n="145" d="100"/>
        </p:scale>
        <p:origin x="1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font" Target="fonts/font4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6.fntdata"/><Relationship Id="rId61" Type="http://schemas.openxmlformats.org/officeDocument/2006/relationships/slide" Target="slides/slide57.xml"/><Relationship Id="rId82" Type="http://schemas.openxmlformats.org/officeDocument/2006/relationships/font" Target="fonts/font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12.fntdata"/><Relationship Id="rId98" Type="http://schemas.openxmlformats.org/officeDocument/2006/relationships/theme" Target="theme/theme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bin He" userId="a33a216f-f5a5-48b2-8576-548ff3eb278c" providerId="ADAL" clId="{BE1CF5F1-B60F-AD43-A3F8-0B9F722DE67D}"/>
    <pc:docChg chg="custSel addSld delSld modSld">
      <pc:chgData name="Xubin He" userId="a33a216f-f5a5-48b2-8576-548ff3eb278c" providerId="ADAL" clId="{BE1CF5F1-B60F-AD43-A3F8-0B9F722DE67D}" dt="2023-10-24T21:21:23.789" v="235" actId="20577"/>
      <pc:docMkLst>
        <pc:docMk/>
      </pc:docMkLst>
      <pc:sldChg chg="modNotesTx">
        <pc:chgData name="Xubin He" userId="a33a216f-f5a5-48b2-8576-548ff3eb278c" providerId="ADAL" clId="{BE1CF5F1-B60F-AD43-A3F8-0B9F722DE67D}" dt="2023-10-24T20:54:43.439" v="78"/>
        <pc:sldMkLst>
          <pc:docMk/>
          <pc:sldMk cId="0" sldId="264"/>
        </pc:sldMkLst>
      </pc:sldChg>
      <pc:sldChg chg="modSp mod modNotesTx">
        <pc:chgData name="Xubin He" userId="a33a216f-f5a5-48b2-8576-548ff3eb278c" providerId="ADAL" clId="{BE1CF5F1-B60F-AD43-A3F8-0B9F722DE67D}" dt="2023-10-24T21:02:59.644" v="194" actId="20577"/>
        <pc:sldMkLst>
          <pc:docMk/>
          <pc:sldMk cId="0" sldId="303"/>
        </pc:sldMkLst>
        <pc:spChg chg="mod">
          <ac:chgData name="Xubin He" userId="a33a216f-f5a5-48b2-8576-548ff3eb278c" providerId="ADAL" clId="{BE1CF5F1-B60F-AD43-A3F8-0B9F722DE67D}" dt="2023-10-24T21:02:59.644" v="194" actId="20577"/>
          <ac:spMkLst>
            <pc:docMk/>
            <pc:sldMk cId="0" sldId="303"/>
            <ac:spMk id="610" creationId="{00000000-0000-0000-0000-000000000000}"/>
          </ac:spMkLst>
        </pc:spChg>
      </pc:sldChg>
      <pc:sldChg chg="modSp mod">
        <pc:chgData name="Xubin He" userId="a33a216f-f5a5-48b2-8576-548ff3eb278c" providerId="ADAL" clId="{BE1CF5F1-B60F-AD43-A3F8-0B9F722DE67D}" dt="2023-10-24T21:03:14.434" v="202" actId="20577"/>
        <pc:sldMkLst>
          <pc:docMk/>
          <pc:sldMk cId="0" sldId="304"/>
        </pc:sldMkLst>
        <pc:spChg chg="mod">
          <ac:chgData name="Xubin He" userId="a33a216f-f5a5-48b2-8576-548ff3eb278c" providerId="ADAL" clId="{BE1CF5F1-B60F-AD43-A3F8-0B9F722DE67D}" dt="2023-10-24T21:03:14.434" v="202" actId="20577"/>
          <ac:spMkLst>
            <pc:docMk/>
            <pc:sldMk cId="0" sldId="304"/>
            <ac:spMk id="617" creationId="{00000000-0000-0000-0000-000000000000}"/>
          </ac:spMkLst>
        </pc:spChg>
      </pc:sldChg>
      <pc:sldChg chg="modSp mod">
        <pc:chgData name="Xubin He" userId="a33a216f-f5a5-48b2-8576-548ff3eb278c" providerId="ADAL" clId="{BE1CF5F1-B60F-AD43-A3F8-0B9F722DE67D}" dt="2023-10-24T21:10:24.952" v="225" actId="20577"/>
        <pc:sldMkLst>
          <pc:docMk/>
          <pc:sldMk cId="0" sldId="308"/>
        </pc:sldMkLst>
        <pc:spChg chg="mod">
          <ac:chgData name="Xubin He" userId="a33a216f-f5a5-48b2-8576-548ff3eb278c" providerId="ADAL" clId="{BE1CF5F1-B60F-AD43-A3F8-0B9F722DE67D}" dt="2023-10-24T21:10:24.952" v="225" actId="20577"/>
          <ac:spMkLst>
            <pc:docMk/>
            <pc:sldMk cId="0" sldId="308"/>
            <ac:spMk id="655" creationId="{00000000-0000-0000-0000-000000000000}"/>
          </ac:spMkLst>
        </pc:spChg>
      </pc:sldChg>
      <pc:sldChg chg="modNotesTx">
        <pc:chgData name="Xubin He" userId="a33a216f-f5a5-48b2-8576-548ff3eb278c" providerId="ADAL" clId="{BE1CF5F1-B60F-AD43-A3F8-0B9F722DE67D}" dt="2023-10-24T21:21:23.789" v="235" actId="20577"/>
        <pc:sldMkLst>
          <pc:docMk/>
          <pc:sldMk cId="0" sldId="330"/>
        </pc:sldMkLst>
      </pc:sldChg>
      <pc:sldChg chg="addSp delSp modSp">
        <pc:chgData name="Xubin He" userId="a33a216f-f5a5-48b2-8576-548ff3eb278c" providerId="ADAL" clId="{BE1CF5F1-B60F-AD43-A3F8-0B9F722DE67D}" dt="2023-10-20T15:28:22.262" v="63" actId="478"/>
        <pc:sldMkLst>
          <pc:docMk/>
          <pc:sldMk cId="0" sldId="338"/>
        </pc:sldMkLst>
        <pc:spChg chg="add del mod">
          <ac:chgData name="Xubin He" userId="a33a216f-f5a5-48b2-8576-548ff3eb278c" providerId="ADAL" clId="{BE1CF5F1-B60F-AD43-A3F8-0B9F722DE67D}" dt="2023-10-20T15:28:22.262" v="63" actId="478"/>
          <ac:spMkLst>
            <pc:docMk/>
            <pc:sldMk cId="0" sldId="338"/>
            <ac:spMk id="2" creationId="{3B8FA6A5-89E6-742B-E852-0B148D1E802A}"/>
          </ac:spMkLst>
        </pc:spChg>
      </pc:sldChg>
      <pc:sldChg chg="modSp mod">
        <pc:chgData name="Xubin He" userId="a33a216f-f5a5-48b2-8576-548ff3eb278c" providerId="ADAL" clId="{BE1CF5F1-B60F-AD43-A3F8-0B9F722DE67D}" dt="2023-10-20T15:05:39.144" v="50" actId="20577"/>
        <pc:sldMkLst>
          <pc:docMk/>
          <pc:sldMk cId="0" sldId="340"/>
        </pc:sldMkLst>
        <pc:spChg chg="mod">
          <ac:chgData name="Xubin He" userId="a33a216f-f5a5-48b2-8576-548ff3eb278c" providerId="ADAL" clId="{BE1CF5F1-B60F-AD43-A3F8-0B9F722DE67D}" dt="2023-10-20T15:05:39.144" v="50" actId="20577"/>
          <ac:spMkLst>
            <pc:docMk/>
            <pc:sldMk cId="0" sldId="340"/>
            <ac:spMk id="5121" creationId="{CD3FE98B-50FC-7341-AF54-F8DD5FF4C032}"/>
          </ac:spMkLst>
        </pc:spChg>
      </pc:sldChg>
      <pc:sldChg chg="modSp mod">
        <pc:chgData name="Xubin He" userId="a33a216f-f5a5-48b2-8576-548ff3eb278c" providerId="ADAL" clId="{BE1CF5F1-B60F-AD43-A3F8-0B9F722DE67D}" dt="2023-10-20T15:01:58.578" v="27" actId="20577"/>
        <pc:sldMkLst>
          <pc:docMk/>
          <pc:sldMk cId="3893912175" sldId="341"/>
        </pc:sldMkLst>
        <pc:spChg chg="mod">
          <ac:chgData name="Xubin He" userId="a33a216f-f5a5-48b2-8576-548ff3eb278c" providerId="ADAL" clId="{BE1CF5F1-B60F-AD43-A3F8-0B9F722DE67D}" dt="2023-10-20T15:01:58.578" v="27" actId="20577"/>
          <ac:spMkLst>
            <pc:docMk/>
            <pc:sldMk cId="3893912175" sldId="341"/>
            <ac:spMk id="3" creationId="{24E9EAC2-4342-4E4C-AC19-B4758F9AEE8C}"/>
          </ac:spMkLst>
        </pc:spChg>
      </pc:sldChg>
      <pc:sldChg chg="modSp add del modTransition">
        <pc:chgData name="Xubin He" userId="a33a216f-f5a5-48b2-8576-548ff3eb278c" providerId="ADAL" clId="{BE1CF5F1-B60F-AD43-A3F8-0B9F722DE67D}" dt="2023-10-20T15:04:03.392" v="34"/>
        <pc:sldMkLst>
          <pc:docMk/>
          <pc:sldMk cId="0" sldId="370"/>
        </pc:sldMkLst>
        <pc:spChg chg="mod">
          <ac:chgData name="Xubin He" userId="a33a216f-f5a5-48b2-8576-548ff3eb278c" providerId="ADAL" clId="{BE1CF5F1-B60F-AD43-A3F8-0B9F722DE67D}" dt="2023-10-20T15:01:37.080" v="2"/>
          <ac:spMkLst>
            <pc:docMk/>
            <pc:sldMk cId="0" sldId="370"/>
            <ac:spMk id="131075" creationId="{4BBFB772-9DFB-4835-6E0C-F7882ABC1520}"/>
          </ac:spMkLst>
        </pc:spChg>
      </pc:sldChg>
      <pc:sldChg chg="modSp add del modTransition">
        <pc:chgData name="Xubin He" userId="a33a216f-f5a5-48b2-8576-548ff3eb278c" providerId="ADAL" clId="{BE1CF5F1-B60F-AD43-A3F8-0B9F722DE67D}" dt="2023-10-20T15:04:03.392" v="34"/>
        <pc:sldMkLst>
          <pc:docMk/>
          <pc:sldMk cId="0" sldId="371"/>
        </pc:sldMkLst>
        <pc:spChg chg="mod">
          <ac:chgData name="Xubin He" userId="a33a216f-f5a5-48b2-8576-548ff3eb278c" providerId="ADAL" clId="{BE1CF5F1-B60F-AD43-A3F8-0B9F722DE67D}" dt="2023-10-20T15:01:37.080" v="2"/>
          <ac:spMkLst>
            <pc:docMk/>
            <pc:sldMk cId="0" sldId="371"/>
            <ac:spMk id="132099" creationId="{E15F61AA-4659-DE6B-E6DD-E2C35D0E0AA4}"/>
          </ac:spMkLst>
        </pc:spChg>
      </pc:sldChg>
      <pc:sldChg chg="modSp add del modTransition">
        <pc:chgData name="Xubin He" userId="a33a216f-f5a5-48b2-8576-548ff3eb278c" providerId="ADAL" clId="{BE1CF5F1-B60F-AD43-A3F8-0B9F722DE67D}" dt="2023-10-20T15:04:03.392" v="34"/>
        <pc:sldMkLst>
          <pc:docMk/>
          <pc:sldMk cId="0" sldId="372"/>
        </pc:sldMkLst>
        <pc:spChg chg="mod">
          <ac:chgData name="Xubin He" userId="a33a216f-f5a5-48b2-8576-548ff3eb278c" providerId="ADAL" clId="{BE1CF5F1-B60F-AD43-A3F8-0B9F722DE67D}" dt="2023-10-20T15:01:37.080" v="2"/>
          <ac:spMkLst>
            <pc:docMk/>
            <pc:sldMk cId="0" sldId="372"/>
            <ac:spMk id="133123" creationId="{786B0916-28A1-560B-BD7A-83EF4025D0C5}"/>
          </ac:spMkLst>
        </pc:spChg>
      </pc:sldChg>
      <pc:sldChg chg="modSp add del modTransition">
        <pc:chgData name="Xubin He" userId="a33a216f-f5a5-48b2-8576-548ff3eb278c" providerId="ADAL" clId="{BE1CF5F1-B60F-AD43-A3F8-0B9F722DE67D}" dt="2023-10-20T15:04:03.392" v="34"/>
        <pc:sldMkLst>
          <pc:docMk/>
          <pc:sldMk cId="0" sldId="373"/>
        </pc:sldMkLst>
        <pc:spChg chg="mod">
          <ac:chgData name="Xubin He" userId="a33a216f-f5a5-48b2-8576-548ff3eb278c" providerId="ADAL" clId="{BE1CF5F1-B60F-AD43-A3F8-0B9F722DE67D}" dt="2023-10-20T15:01:37.080" v="2"/>
          <ac:spMkLst>
            <pc:docMk/>
            <pc:sldMk cId="0" sldId="373"/>
            <ac:spMk id="134147" creationId="{267A3734-DE86-E447-269E-6034B0AC8FFA}"/>
          </ac:spMkLst>
        </pc:spChg>
      </pc:sldChg>
      <pc:sldChg chg="modSp add del modTransition">
        <pc:chgData name="Xubin He" userId="a33a216f-f5a5-48b2-8576-548ff3eb278c" providerId="ADAL" clId="{BE1CF5F1-B60F-AD43-A3F8-0B9F722DE67D}" dt="2023-10-20T15:04:03.392" v="34"/>
        <pc:sldMkLst>
          <pc:docMk/>
          <pc:sldMk cId="0" sldId="375"/>
        </pc:sldMkLst>
        <pc:spChg chg="mod">
          <ac:chgData name="Xubin He" userId="a33a216f-f5a5-48b2-8576-548ff3eb278c" providerId="ADAL" clId="{BE1CF5F1-B60F-AD43-A3F8-0B9F722DE67D}" dt="2023-10-20T15:01:37.080" v="2"/>
          <ac:spMkLst>
            <pc:docMk/>
            <pc:sldMk cId="0" sldId="375"/>
            <ac:spMk id="135171" creationId="{14997B4A-FAE0-F325-8D81-1B8CDAE7FB55}"/>
          </ac:spMkLst>
        </pc:spChg>
      </pc:sldChg>
      <pc:sldChg chg="modSp add del modTransition">
        <pc:chgData name="Xubin He" userId="a33a216f-f5a5-48b2-8576-548ff3eb278c" providerId="ADAL" clId="{BE1CF5F1-B60F-AD43-A3F8-0B9F722DE67D}" dt="2023-10-20T15:04:03.392" v="34"/>
        <pc:sldMkLst>
          <pc:docMk/>
          <pc:sldMk cId="0" sldId="376"/>
        </pc:sldMkLst>
        <pc:spChg chg="mod">
          <ac:chgData name="Xubin He" userId="a33a216f-f5a5-48b2-8576-548ff3eb278c" providerId="ADAL" clId="{BE1CF5F1-B60F-AD43-A3F8-0B9F722DE67D}" dt="2023-10-20T15:01:37.080" v="2"/>
          <ac:spMkLst>
            <pc:docMk/>
            <pc:sldMk cId="0" sldId="376"/>
            <ac:spMk id="136195" creationId="{29C8BD0C-A9E2-08C0-1500-31DAAC7A9144}"/>
          </ac:spMkLst>
        </pc:spChg>
      </pc:sldChg>
      <pc:sldChg chg="modSp add del modTransition">
        <pc:chgData name="Xubin He" userId="a33a216f-f5a5-48b2-8576-548ff3eb278c" providerId="ADAL" clId="{BE1CF5F1-B60F-AD43-A3F8-0B9F722DE67D}" dt="2023-10-20T15:04:03.392" v="34"/>
        <pc:sldMkLst>
          <pc:docMk/>
          <pc:sldMk cId="0" sldId="377"/>
        </pc:sldMkLst>
        <pc:spChg chg="mod">
          <ac:chgData name="Xubin He" userId="a33a216f-f5a5-48b2-8576-548ff3eb278c" providerId="ADAL" clId="{BE1CF5F1-B60F-AD43-A3F8-0B9F722DE67D}" dt="2023-10-20T15:01:37.080" v="2"/>
          <ac:spMkLst>
            <pc:docMk/>
            <pc:sldMk cId="0" sldId="377"/>
            <ac:spMk id="137219" creationId="{561422D9-9B5D-D3CA-5491-A8CED644375E}"/>
          </ac:spMkLst>
        </pc:spChg>
      </pc:sldChg>
      <pc:sldChg chg="modSp add del modTransition">
        <pc:chgData name="Xubin He" userId="a33a216f-f5a5-48b2-8576-548ff3eb278c" providerId="ADAL" clId="{BE1CF5F1-B60F-AD43-A3F8-0B9F722DE67D}" dt="2023-10-20T15:04:03.392" v="34"/>
        <pc:sldMkLst>
          <pc:docMk/>
          <pc:sldMk cId="0" sldId="378"/>
        </pc:sldMkLst>
        <pc:spChg chg="mod">
          <ac:chgData name="Xubin He" userId="a33a216f-f5a5-48b2-8576-548ff3eb278c" providerId="ADAL" clId="{BE1CF5F1-B60F-AD43-A3F8-0B9F722DE67D}" dt="2023-10-20T15:01:37.080" v="2"/>
          <ac:spMkLst>
            <pc:docMk/>
            <pc:sldMk cId="0" sldId="378"/>
            <ac:spMk id="138243" creationId="{5DECE220-00C6-8AAF-215C-A3BA46DA8390}"/>
          </ac:spMkLst>
        </pc:spChg>
      </pc:sldChg>
      <pc:sldChg chg="modSp add del modTransition">
        <pc:chgData name="Xubin He" userId="a33a216f-f5a5-48b2-8576-548ff3eb278c" providerId="ADAL" clId="{BE1CF5F1-B60F-AD43-A3F8-0B9F722DE67D}" dt="2023-10-24T20:49:49.606" v="64" actId="2696"/>
        <pc:sldMkLst>
          <pc:docMk/>
          <pc:sldMk cId="0" sldId="379"/>
        </pc:sldMkLst>
        <pc:spChg chg="mod">
          <ac:chgData name="Xubin He" userId="a33a216f-f5a5-48b2-8576-548ff3eb278c" providerId="ADAL" clId="{BE1CF5F1-B60F-AD43-A3F8-0B9F722DE67D}" dt="2023-10-20T15:01:37.080" v="2"/>
          <ac:spMkLst>
            <pc:docMk/>
            <pc:sldMk cId="0" sldId="379"/>
            <ac:spMk id="139267" creationId="{BCB97E7F-0C6A-5750-FD2D-B3602AA241B9}"/>
          </ac:spMkLst>
        </pc:spChg>
      </pc:sldChg>
      <pc:sldChg chg="modSp add del mod modTransition">
        <pc:chgData name="Xubin He" userId="a33a216f-f5a5-48b2-8576-548ff3eb278c" providerId="ADAL" clId="{BE1CF5F1-B60F-AD43-A3F8-0B9F722DE67D}" dt="2023-10-24T20:51:51.302" v="74" actId="5793"/>
        <pc:sldMkLst>
          <pc:docMk/>
          <pc:sldMk cId="0" sldId="381"/>
        </pc:sldMkLst>
        <pc:spChg chg="mod">
          <ac:chgData name="Xubin He" userId="a33a216f-f5a5-48b2-8576-548ff3eb278c" providerId="ADAL" clId="{BE1CF5F1-B60F-AD43-A3F8-0B9F722DE67D}" dt="2023-10-24T20:51:51.302" v="74" actId="5793"/>
          <ac:spMkLst>
            <pc:docMk/>
            <pc:sldMk cId="0" sldId="381"/>
            <ac:spMk id="141314" creationId="{286B670B-2999-0CE4-C947-678AD13DCB08}"/>
          </ac:spMkLst>
        </pc:spChg>
        <pc:spChg chg="mod">
          <ac:chgData name="Xubin He" userId="a33a216f-f5a5-48b2-8576-548ff3eb278c" providerId="ADAL" clId="{BE1CF5F1-B60F-AD43-A3F8-0B9F722DE67D}" dt="2023-10-20T15:01:37.080" v="2"/>
          <ac:spMkLst>
            <pc:docMk/>
            <pc:sldMk cId="0" sldId="381"/>
            <ac:spMk id="141315" creationId="{E7AF91AC-060E-3E57-7A90-87FE95ADAD97}"/>
          </ac:spMkLst>
        </pc:spChg>
      </pc:sldChg>
      <pc:sldChg chg="modSp add del modTransition">
        <pc:chgData name="Xubin He" userId="a33a216f-f5a5-48b2-8576-548ff3eb278c" providerId="ADAL" clId="{BE1CF5F1-B60F-AD43-A3F8-0B9F722DE67D}" dt="2023-10-20T15:04:03.392" v="34"/>
        <pc:sldMkLst>
          <pc:docMk/>
          <pc:sldMk cId="0" sldId="383"/>
        </pc:sldMkLst>
        <pc:spChg chg="mod">
          <ac:chgData name="Xubin He" userId="a33a216f-f5a5-48b2-8576-548ff3eb278c" providerId="ADAL" clId="{BE1CF5F1-B60F-AD43-A3F8-0B9F722DE67D}" dt="2023-10-20T15:01:37.080" v="2"/>
          <ac:spMkLst>
            <pc:docMk/>
            <pc:sldMk cId="0" sldId="383"/>
            <ac:spMk id="140291" creationId="{D02666EB-D757-823F-1EC3-EED8D62C43FF}"/>
          </ac:spMkLst>
        </pc:spChg>
      </pc:sldChg>
      <pc:sldChg chg="del">
        <pc:chgData name="Xubin He" userId="a33a216f-f5a5-48b2-8576-548ff3eb278c" providerId="ADAL" clId="{BE1CF5F1-B60F-AD43-A3F8-0B9F722DE67D}" dt="2023-10-20T15:02:24.063" v="28" actId="2696"/>
        <pc:sldMkLst>
          <pc:docMk/>
          <pc:sldMk cId="0" sldId="823"/>
        </pc:sldMkLst>
      </pc:sldChg>
      <pc:sldChg chg="del">
        <pc:chgData name="Xubin He" userId="a33a216f-f5a5-48b2-8576-548ff3eb278c" providerId="ADAL" clId="{BE1CF5F1-B60F-AD43-A3F8-0B9F722DE67D}" dt="2023-10-20T15:16:35.944" v="56" actId="2696"/>
        <pc:sldMkLst>
          <pc:docMk/>
          <pc:sldMk cId="0" sldId="824"/>
        </pc:sldMkLst>
      </pc:sldChg>
      <pc:sldChg chg="addSp modSp add modTransition">
        <pc:chgData name="Xubin He" userId="a33a216f-f5a5-48b2-8576-548ff3eb278c" providerId="ADAL" clId="{BE1CF5F1-B60F-AD43-A3F8-0B9F722DE67D}" dt="2023-10-20T15:16:32.073" v="55" actId="1076"/>
        <pc:sldMkLst>
          <pc:docMk/>
          <pc:sldMk cId="0" sldId="825"/>
        </pc:sldMkLst>
        <pc:spChg chg="add mod">
          <ac:chgData name="Xubin He" userId="a33a216f-f5a5-48b2-8576-548ff3eb278c" providerId="ADAL" clId="{BE1CF5F1-B60F-AD43-A3F8-0B9F722DE67D}" dt="2023-10-20T15:16:32.073" v="55" actId="1076"/>
          <ac:spMkLst>
            <pc:docMk/>
            <pc:sldMk cId="0" sldId="825"/>
            <ac:spMk id="5" creationId="{3DEB356A-3182-F05E-C960-C7B5878FB7AE}"/>
          </ac:spMkLst>
        </pc:spChg>
        <pc:spChg chg="mod">
          <ac:chgData name="Xubin He" userId="a33a216f-f5a5-48b2-8576-548ff3eb278c" providerId="ADAL" clId="{BE1CF5F1-B60F-AD43-A3F8-0B9F722DE67D}" dt="2023-10-20T15:16:20.371" v="52" actId="1076"/>
          <ac:spMkLst>
            <pc:docMk/>
            <pc:sldMk cId="0" sldId="825"/>
            <ac:spMk id="8" creationId="{F9D1D47D-D600-0515-C4AC-74190F2707DD}"/>
          </ac:spMkLst>
        </pc:spChg>
        <pc:spChg chg="mod">
          <ac:chgData name="Xubin He" userId="a33a216f-f5a5-48b2-8576-548ff3eb278c" providerId="ADAL" clId="{BE1CF5F1-B60F-AD43-A3F8-0B9F722DE67D}" dt="2023-10-20T15:16:25.239" v="53" actId="1076"/>
          <ac:spMkLst>
            <pc:docMk/>
            <pc:sldMk cId="0" sldId="825"/>
            <ac:spMk id="81925" creationId="{37856650-D032-1DFD-1EF8-83D7CA6A48E1}"/>
          </ac:spMkLst>
        </pc:spChg>
      </pc:sldChg>
      <pc:sldChg chg="del">
        <pc:chgData name="Xubin He" userId="a33a216f-f5a5-48b2-8576-548ff3eb278c" providerId="ADAL" clId="{BE1CF5F1-B60F-AD43-A3F8-0B9F722DE67D}" dt="2023-10-20T15:16:46.029" v="57" actId="2696"/>
        <pc:sldMkLst>
          <pc:docMk/>
          <pc:sldMk cId="0" sldId="826"/>
        </pc:sldMkLst>
      </pc:sldChg>
      <pc:sldChg chg="modSp mod">
        <pc:chgData name="Xubin He" userId="a33a216f-f5a5-48b2-8576-548ff3eb278c" providerId="ADAL" clId="{BE1CF5F1-B60F-AD43-A3F8-0B9F722DE67D}" dt="2023-10-20T15:22:39.929" v="59" actId="20577"/>
        <pc:sldMkLst>
          <pc:docMk/>
          <pc:sldMk cId="0" sldId="845"/>
        </pc:sldMkLst>
        <pc:spChg chg="mod">
          <ac:chgData name="Xubin He" userId="a33a216f-f5a5-48b2-8576-548ff3eb278c" providerId="ADAL" clId="{BE1CF5F1-B60F-AD43-A3F8-0B9F722DE67D}" dt="2023-10-20T15:22:39.929" v="59" actId="20577"/>
          <ac:spMkLst>
            <pc:docMk/>
            <pc:sldMk cId="0" sldId="845"/>
            <ac:spMk id="110594" creationId="{FA79AF0C-F5F4-6847-88AC-A9572678F05F}"/>
          </ac:spMkLst>
        </pc:spChg>
      </pc:sldChg>
      <pc:sldChg chg="del">
        <pc:chgData name="Xubin He" userId="a33a216f-f5a5-48b2-8576-548ff3eb278c" providerId="ADAL" clId="{BE1CF5F1-B60F-AD43-A3F8-0B9F722DE67D}" dt="2023-10-20T15:03:43.522" v="31" actId="2696"/>
        <pc:sldMkLst>
          <pc:docMk/>
          <pc:sldMk cId="3780459156" sldId="847"/>
        </pc:sldMkLst>
      </pc:sldChg>
      <pc:sldChg chg="modSp mod">
        <pc:chgData name="Xubin He" userId="a33a216f-f5a5-48b2-8576-548ff3eb278c" providerId="ADAL" clId="{BE1CF5F1-B60F-AD43-A3F8-0B9F722DE67D}" dt="2023-10-20T15:03:32.239" v="30" actId="20577"/>
        <pc:sldMkLst>
          <pc:docMk/>
          <pc:sldMk cId="988307185" sldId="848"/>
        </pc:sldMkLst>
        <pc:spChg chg="mod">
          <ac:chgData name="Xubin He" userId="a33a216f-f5a5-48b2-8576-548ff3eb278c" providerId="ADAL" clId="{BE1CF5F1-B60F-AD43-A3F8-0B9F722DE67D}" dt="2023-10-20T15:03:32.239" v="30" actId="20577"/>
          <ac:spMkLst>
            <pc:docMk/>
            <pc:sldMk cId="988307185" sldId="848"/>
            <ac:spMk id="19" creationId="{38398255-3D4C-7345-B690-881491A89221}"/>
          </ac:spMkLst>
        </pc:spChg>
      </pc:sldChg>
      <pc:sldChg chg="add del modTransition">
        <pc:chgData name="Xubin He" userId="a33a216f-f5a5-48b2-8576-548ff3eb278c" providerId="ADAL" clId="{BE1CF5F1-B60F-AD43-A3F8-0B9F722DE67D}" dt="2023-10-20T15:04:26.437" v="36"/>
        <pc:sldMkLst>
          <pc:docMk/>
          <pc:sldMk cId="2393294003" sldId="851"/>
        </pc:sldMkLst>
      </pc:sldChg>
      <pc:sldChg chg="add">
        <pc:chgData name="Xubin He" userId="a33a216f-f5a5-48b2-8576-548ff3eb278c" providerId="ADAL" clId="{BE1CF5F1-B60F-AD43-A3F8-0B9F722DE67D}" dt="2023-10-20T15:04:26.488" v="37"/>
        <pc:sldMkLst>
          <pc:docMk/>
          <pc:sldMk cId="3773760912" sldId="851"/>
        </pc:sldMkLst>
      </pc:sldChg>
      <pc:sldChg chg="add">
        <pc:chgData name="Xubin He" userId="a33a216f-f5a5-48b2-8576-548ff3eb278c" providerId="ADAL" clId="{BE1CF5F1-B60F-AD43-A3F8-0B9F722DE67D}" dt="2023-10-20T15:04:42.326" v="40"/>
        <pc:sldMkLst>
          <pc:docMk/>
          <pc:sldMk cId="749107483" sldId="852"/>
        </pc:sldMkLst>
      </pc:sldChg>
      <pc:sldChg chg="add del modTransition">
        <pc:chgData name="Xubin He" userId="a33a216f-f5a5-48b2-8576-548ff3eb278c" providerId="ADAL" clId="{BE1CF5F1-B60F-AD43-A3F8-0B9F722DE67D}" dt="2023-10-20T15:04:42.286" v="39"/>
        <pc:sldMkLst>
          <pc:docMk/>
          <pc:sldMk cId="1359078430" sldId="852"/>
        </pc:sldMkLst>
      </pc:sldChg>
      <pc:sldChg chg="addSp new del">
        <pc:chgData name="Xubin He" userId="a33a216f-f5a5-48b2-8576-548ff3eb278c" providerId="ADAL" clId="{BE1CF5F1-B60F-AD43-A3F8-0B9F722DE67D}" dt="2023-10-24T21:09:40.363" v="210" actId="2696"/>
        <pc:sldMkLst>
          <pc:docMk/>
          <pc:sldMk cId="540032345" sldId="853"/>
        </pc:sldMkLst>
        <pc:spChg chg="add">
          <ac:chgData name="Xubin He" userId="a33a216f-f5a5-48b2-8576-548ff3eb278c" providerId="ADAL" clId="{BE1CF5F1-B60F-AD43-A3F8-0B9F722DE67D}" dt="2023-10-24T21:09:33.174" v="209"/>
          <ac:spMkLst>
            <pc:docMk/>
            <pc:sldMk cId="540032345" sldId="853"/>
            <ac:spMk id="4" creationId="{BCC088D2-E0FD-9680-E7E5-5DCFC88DBE88}"/>
          </ac:spMkLst>
        </pc:spChg>
        <pc:spChg chg="add">
          <ac:chgData name="Xubin He" userId="a33a216f-f5a5-48b2-8576-548ff3eb278c" providerId="ADAL" clId="{BE1CF5F1-B60F-AD43-A3F8-0B9F722DE67D}" dt="2023-10-24T21:09:33.174" v="209"/>
          <ac:spMkLst>
            <pc:docMk/>
            <pc:sldMk cId="540032345" sldId="853"/>
            <ac:spMk id="5" creationId="{DF776EE8-F1F7-AFB0-307D-9415198E2B07}"/>
          </ac:spMkLst>
        </pc:spChg>
      </pc:sldChg>
      <pc:sldChg chg="new del">
        <pc:chgData name="Xubin He" userId="a33a216f-f5a5-48b2-8576-548ff3eb278c" providerId="ADAL" clId="{BE1CF5F1-B60F-AD43-A3F8-0B9F722DE67D}" dt="2023-10-20T15:28:07.580" v="61" actId="2696"/>
        <pc:sldMkLst>
          <pc:docMk/>
          <pc:sldMk cId="2388391126" sldId="853"/>
        </pc:sldMkLst>
      </pc:sldChg>
    </pc:docChg>
  </pc:docChgLst>
  <pc:docChgLst>
    <pc:chgData name="Xubin He" userId="a33a216f-f5a5-48b2-8576-548ff3eb278c" providerId="ADAL" clId="{B0481A40-D314-5C4F-965C-33A0EA7DAABB}"/>
    <pc:docChg chg="undo custSel addSld delSld modSld">
      <pc:chgData name="Xubin He" userId="a33a216f-f5a5-48b2-8576-548ff3eb278c" providerId="ADAL" clId="{B0481A40-D314-5C4F-965C-33A0EA7DAABB}" dt="2024-10-30T20:20:03.012" v="100" actId="20577"/>
      <pc:docMkLst>
        <pc:docMk/>
      </pc:docMkLst>
      <pc:sldChg chg="modSp mod">
        <pc:chgData name="Xubin He" userId="a33a216f-f5a5-48b2-8576-548ff3eb278c" providerId="ADAL" clId="{B0481A40-D314-5C4F-965C-33A0EA7DAABB}" dt="2024-10-30T20:11:54.211" v="60" actId="20577"/>
        <pc:sldMkLst>
          <pc:docMk/>
          <pc:sldMk cId="0" sldId="294"/>
        </pc:sldMkLst>
        <pc:spChg chg="mod">
          <ac:chgData name="Xubin He" userId="a33a216f-f5a5-48b2-8576-548ff3eb278c" providerId="ADAL" clId="{B0481A40-D314-5C4F-965C-33A0EA7DAABB}" dt="2024-10-30T20:11:54.211" v="60" actId="20577"/>
          <ac:spMkLst>
            <pc:docMk/>
            <pc:sldMk cId="0" sldId="294"/>
            <ac:spMk id="505" creationId="{00000000-0000-0000-0000-000000000000}"/>
          </ac:spMkLst>
        </pc:spChg>
      </pc:sldChg>
      <pc:sldChg chg="add del">
        <pc:chgData name="Xubin He" userId="a33a216f-f5a5-48b2-8576-548ff3eb278c" providerId="ADAL" clId="{B0481A40-D314-5C4F-965C-33A0EA7DAABB}" dt="2024-10-30T20:15:33.588" v="63" actId="2696"/>
        <pc:sldMkLst>
          <pc:docMk/>
          <pc:sldMk cId="0" sldId="335"/>
        </pc:sldMkLst>
      </pc:sldChg>
      <pc:sldChg chg="modSp mod">
        <pc:chgData name="Xubin He" userId="a33a216f-f5a5-48b2-8576-548ff3eb278c" providerId="ADAL" clId="{B0481A40-D314-5C4F-965C-33A0EA7DAABB}" dt="2024-10-30T20:20:03.012" v="100" actId="20577"/>
        <pc:sldMkLst>
          <pc:docMk/>
          <pc:sldMk cId="0" sldId="338"/>
        </pc:sldMkLst>
        <pc:spChg chg="mod">
          <ac:chgData name="Xubin He" userId="a33a216f-f5a5-48b2-8576-548ff3eb278c" providerId="ADAL" clId="{B0481A40-D314-5C4F-965C-33A0EA7DAABB}" dt="2024-10-30T20:19:35.356" v="80" actId="1076"/>
          <ac:spMkLst>
            <pc:docMk/>
            <pc:sldMk cId="0" sldId="338"/>
            <ac:spMk id="1041" creationId="{00000000-0000-0000-0000-000000000000}"/>
          </ac:spMkLst>
        </pc:spChg>
        <pc:spChg chg="mod">
          <ac:chgData name="Xubin He" userId="a33a216f-f5a5-48b2-8576-548ff3eb278c" providerId="ADAL" clId="{B0481A40-D314-5C4F-965C-33A0EA7DAABB}" dt="2024-10-30T20:20:03.012" v="100" actId="20577"/>
          <ac:spMkLst>
            <pc:docMk/>
            <pc:sldMk cId="0" sldId="338"/>
            <ac:spMk id="1044" creationId="{00000000-0000-0000-0000-000000000000}"/>
          </ac:spMkLst>
        </pc:spChg>
        <pc:graphicFrameChg chg="mod modGraphic">
          <ac:chgData name="Xubin He" userId="a33a216f-f5a5-48b2-8576-548ff3eb278c" providerId="ADAL" clId="{B0481A40-D314-5C4F-965C-33A0EA7DAABB}" dt="2024-10-30T20:19:39.455" v="81" actId="1076"/>
          <ac:graphicFrameMkLst>
            <pc:docMk/>
            <pc:sldMk cId="0" sldId="338"/>
            <ac:graphicFrameMk id="1042" creationId="{00000000-0000-0000-0000-000000000000}"/>
          </ac:graphicFrameMkLst>
        </pc:graphicFrameChg>
      </pc:sldChg>
      <pc:sldChg chg="modSp mod">
        <pc:chgData name="Xubin He" userId="a33a216f-f5a5-48b2-8576-548ff3eb278c" providerId="ADAL" clId="{B0481A40-D314-5C4F-965C-33A0EA7DAABB}" dt="2024-10-30T20:09:26.345" v="52" actId="404"/>
        <pc:sldMkLst>
          <pc:docMk/>
          <pc:sldMk cId="0" sldId="375"/>
        </pc:sldMkLst>
        <pc:spChg chg="mod">
          <ac:chgData name="Xubin He" userId="a33a216f-f5a5-48b2-8576-548ff3eb278c" providerId="ADAL" clId="{B0481A40-D314-5C4F-965C-33A0EA7DAABB}" dt="2024-10-30T20:09:26.345" v="52" actId="404"/>
          <ac:spMkLst>
            <pc:docMk/>
            <pc:sldMk cId="0" sldId="375"/>
            <ac:spMk id="135170" creationId="{AAAFF3F1-F2CC-1CD2-95FA-4E185A500574}"/>
          </ac:spMkLst>
        </pc:spChg>
      </pc:sldChg>
      <pc:sldChg chg="new del">
        <pc:chgData name="Xubin He" userId="a33a216f-f5a5-48b2-8576-548ff3eb278c" providerId="ADAL" clId="{B0481A40-D314-5C4F-965C-33A0EA7DAABB}" dt="2024-10-30T19:48:46.753" v="1" actId="2696"/>
        <pc:sldMkLst>
          <pc:docMk/>
          <pc:sldMk cId="2524939571" sldId="854"/>
        </pc:sldMkLst>
      </pc:sldChg>
    </pc:docChg>
  </pc:docChgLst>
  <pc:docChgLst>
    <pc:chgData name="Xubin He" userId="a33a216f-f5a5-48b2-8576-548ff3eb278c" providerId="ADAL" clId="{D88C8D73-FD20-FA44-B3B7-E29C7083C91A}"/>
    <pc:docChg chg="undo custSel addSld delSld modSld">
      <pc:chgData name="Xubin He" userId="a33a216f-f5a5-48b2-8576-548ff3eb278c" providerId="ADAL" clId="{D88C8D73-FD20-FA44-B3B7-E29C7083C91A}" dt="2023-10-25T19:25:37.965" v="197" actId="20577"/>
      <pc:docMkLst>
        <pc:docMk/>
      </pc:docMkLst>
      <pc:sldChg chg="del">
        <pc:chgData name="Xubin He" userId="a33a216f-f5a5-48b2-8576-548ff3eb278c" providerId="ADAL" clId="{D88C8D73-FD20-FA44-B3B7-E29C7083C91A}" dt="2023-10-25T18:43:32.742" v="1" actId="2696"/>
        <pc:sldMkLst>
          <pc:docMk/>
          <pc:sldMk cId="0" sldId="274"/>
        </pc:sldMkLst>
      </pc:sldChg>
      <pc:sldChg chg="modSp mod">
        <pc:chgData name="Xubin He" userId="a33a216f-f5a5-48b2-8576-548ff3eb278c" providerId="ADAL" clId="{D88C8D73-FD20-FA44-B3B7-E29C7083C91A}" dt="2023-10-25T18:44:36.995" v="3" actId="14100"/>
        <pc:sldMkLst>
          <pc:docMk/>
          <pc:sldMk cId="0" sldId="285"/>
        </pc:sldMkLst>
        <pc:picChg chg="mod">
          <ac:chgData name="Xubin He" userId="a33a216f-f5a5-48b2-8576-548ff3eb278c" providerId="ADAL" clId="{D88C8D73-FD20-FA44-B3B7-E29C7083C91A}" dt="2023-10-25T18:44:36.995" v="3" actId="14100"/>
          <ac:picMkLst>
            <pc:docMk/>
            <pc:sldMk cId="0" sldId="285"/>
            <ac:picMk id="407" creationId="{00000000-0000-0000-0000-000000000000}"/>
          </ac:picMkLst>
        </pc:picChg>
      </pc:sldChg>
      <pc:sldChg chg="del">
        <pc:chgData name="Xubin He" userId="a33a216f-f5a5-48b2-8576-548ff3eb278c" providerId="ADAL" clId="{D88C8D73-FD20-FA44-B3B7-E29C7083C91A}" dt="2023-10-25T18:45:36.282" v="4" actId="2696"/>
        <pc:sldMkLst>
          <pc:docMk/>
          <pc:sldMk cId="0" sldId="287"/>
        </pc:sldMkLst>
      </pc:sldChg>
      <pc:sldChg chg="modSp mod">
        <pc:chgData name="Xubin He" userId="a33a216f-f5a5-48b2-8576-548ff3eb278c" providerId="ADAL" clId="{D88C8D73-FD20-FA44-B3B7-E29C7083C91A}" dt="2023-10-25T19:13:24.863" v="5" actId="20577"/>
        <pc:sldMkLst>
          <pc:docMk/>
          <pc:sldMk cId="0" sldId="308"/>
        </pc:sldMkLst>
        <pc:spChg chg="mod">
          <ac:chgData name="Xubin He" userId="a33a216f-f5a5-48b2-8576-548ff3eb278c" providerId="ADAL" clId="{D88C8D73-FD20-FA44-B3B7-E29C7083C91A}" dt="2023-10-25T19:13:24.863" v="5" actId="20577"/>
          <ac:spMkLst>
            <pc:docMk/>
            <pc:sldMk cId="0" sldId="308"/>
            <ac:spMk id="655" creationId="{00000000-0000-0000-0000-000000000000}"/>
          </ac:spMkLst>
        </pc:spChg>
      </pc:sldChg>
      <pc:sldChg chg="modSp mod">
        <pc:chgData name="Xubin He" userId="a33a216f-f5a5-48b2-8576-548ff3eb278c" providerId="ADAL" clId="{D88C8D73-FD20-FA44-B3B7-E29C7083C91A}" dt="2023-10-25T19:22:46.156" v="134" actId="5793"/>
        <pc:sldMkLst>
          <pc:docMk/>
          <pc:sldMk cId="0" sldId="311"/>
        </pc:sldMkLst>
        <pc:spChg chg="mod">
          <ac:chgData name="Xubin He" userId="a33a216f-f5a5-48b2-8576-548ff3eb278c" providerId="ADAL" clId="{D88C8D73-FD20-FA44-B3B7-E29C7083C91A}" dt="2023-10-25T19:22:46.156" v="134" actId="5793"/>
          <ac:spMkLst>
            <pc:docMk/>
            <pc:sldMk cId="0" sldId="311"/>
            <ac:spMk id="682" creationId="{00000000-0000-0000-0000-000000000000}"/>
          </ac:spMkLst>
        </pc:spChg>
      </pc:sldChg>
      <pc:sldChg chg="del">
        <pc:chgData name="Xubin He" userId="a33a216f-f5a5-48b2-8576-548ff3eb278c" providerId="ADAL" clId="{D88C8D73-FD20-FA44-B3B7-E29C7083C91A}" dt="2023-10-25T18:42:06.547" v="0" actId="2696"/>
        <pc:sldMkLst>
          <pc:docMk/>
          <pc:sldMk cId="0" sldId="377"/>
        </pc:sldMkLst>
      </pc:sldChg>
      <pc:sldChg chg="modSp new mod">
        <pc:chgData name="Xubin He" userId="a33a216f-f5a5-48b2-8576-548ff3eb278c" providerId="ADAL" clId="{D88C8D73-FD20-FA44-B3B7-E29C7083C91A}" dt="2023-10-25T19:25:37.965" v="197" actId="20577"/>
        <pc:sldMkLst>
          <pc:docMk/>
          <pc:sldMk cId="2323694952" sldId="853"/>
        </pc:sldMkLst>
        <pc:spChg chg="mod">
          <ac:chgData name="Xubin He" userId="a33a216f-f5a5-48b2-8576-548ff3eb278c" providerId="ADAL" clId="{D88C8D73-FD20-FA44-B3B7-E29C7083C91A}" dt="2023-10-25T19:25:08.176" v="139" actId="20577"/>
          <ac:spMkLst>
            <pc:docMk/>
            <pc:sldMk cId="2323694952" sldId="853"/>
            <ac:spMk id="2" creationId="{DFA65D86-8CAB-1633-1DD5-D771E02120E4}"/>
          </ac:spMkLst>
        </pc:spChg>
        <pc:spChg chg="mod">
          <ac:chgData name="Xubin He" userId="a33a216f-f5a5-48b2-8576-548ff3eb278c" providerId="ADAL" clId="{D88C8D73-FD20-FA44-B3B7-E29C7083C91A}" dt="2023-10-25T19:25:37.965" v="197" actId="20577"/>
          <ac:spMkLst>
            <pc:docMk/>
            <pc:sldMk cId="2323694952" sldId="853"/>
            <ac:spMk id="3" creationId="{22121F42-B4A4-5536-D4CE-951B2E683A3B}"/>
          </ac:spMkLst>
        </pc:spChg>
      </pc:sldChg>
    </pc:docChg>
  </pc:docChgLst>
  <pc:docChgLst>
    <pc:chgData name="Xubin He" userId="a33a216f-f5a5-48b2-8576-548ff3eb278c" providerId="ADAL" clId="{EFC3B6E6-E7E6-7D41-A91C-19AA9894F87B}"/>
    <pc:docChg chg="custSel delSld modSld">
      <pc:chgData name="Xubin He" userId="a33a216f-f5a5-48b2-8576-548ff3eb278c" providerId="ADAL" clId="{EFC3B6E6-E7E6-7D41-A91C-19AA9894F87B}" dt="2024-10-28T22:32:02.794" v="7" actId="2696"/>
      <pc:docMkLst>
        <pc:docMk/>
      </pc:docMkLst>
      <pc:sldChg chg="delSp mod">
        <pc:chgData name="Xubin He" userId="a33a216f-f5a5-48b2-8576-548ff3eb278c" providerId="ADAL" clId="{EFC3B6E6-E7E6-7D41-A91C-19AA9894F87B}" dt="2024-10-28T22:23:02.310" v="0" actId="478"/>
        <pc:sldMkLst>
          <pc:docMk/>
          <pc:sldMk cId="0" sldId="265"/>
        </pc:sldMkLst>
        <pc:spChg chg="del">
          <ac:chgData name="Xubin He" userId="a33a216f-f5a5-48b2-8576-548ff3eb278c" providerId="ADAL" clId="{EFC3B6E6-E7E6-7D41-A91C-19AA9894F87B}" dt="2024-10-28T22:23:02.310" v="0" actId="478"/>
          <ac:spMkLst>
            <pc:docMk/>
            <pc:sldMk cId="0" sldId="265"/>
            <ac:spMk id="164" creationId="{00000000-0000-0000-0000-000000000000}"/>
          </ac:spMkLst>
        </pc:spChg>
      </pc:sldChg>
      <pc:sldChg chg="del">
        <pc:chgData name="Xubin He" userId="a33a216f-f5a5-48b2-8576-548ff3eb278c" providerId="ADAL" clId="{EFC3B6E6-E7E6-7D41-A91C-19AA9894F87B}" dt="2024-10-28T22:26:02.610" v="1" actId="2696"/>
        <pc:sldMkLst>
          <pc:docMk/>
          <pc:sldMk cId="0" sldId="279"/>
        </pc:sldMkLst>
      </pc:sldChg>
      <pc:sldChg chg="del">
        <pc:chgData name="Xubin He" userId="a33a216f-f5a5-48b2-8576-548ff3eb278c" providerId="ADAL" clId="{EFC3B6E6-E7E6-7D41-A91C-19AA9894F87B}" dt="2024-10-28T22:31:59.314" v="2" actId="2696"/>
        <pc:sldMkLst>
          <pc:docMk/>
          <pc:sldMk cId="0" sldId="311"/>
        </pc:sldMkLst>
      </pc:sldChg>
      <pc:sldChg chg="del">
        <pc:chgData name="Xubin He" userId="a33a216f-f5a5-48b2-8576-548ff3eb278c" providerId="ADAL" clId="{EFC3B6E6-E7E6-7D41-A91C-19AA9894F87B}" dt="2024-10-28T22:31:59.921" v="3" actId="2696"/>
        <pc:sldMkLst>
          <pc:docMk/>
          <pc:sldMk cId="0" sldId="312"/>
        </pc:sldMkLst>
      </pc:sldChg>
      <pc:sldChg chg="del">
        <pc:chgData name="Xubin He" userId="a33a216f-f5a5-48b2-8576-548ff3eb278c" providerId="ADAL" clId="{EFC3B6E6-E7E6-7D41-A91C-19AA9894F87B}" dt="2024-10-28T22:32:00.332" v="4" actId="2696"/>
        <pc:sldMkLst>
          <pc:docMk/>
          <pc:sldMk cId="0" sldId="313"/>
        </pc:sldMkLst>
      </pc:sldChg>
      <pc:sldChg chg="del">
        <pc:chgData name="Xubin He" userId="a33a216f-f5a5-48b2-8576-548ff3eb278c" providerId="ADAL" clId="{EFC3B6E6-E7E6-7D41-A91C-19AA9894F87B}" dt="2024-10-28T22:32:00.771" v="5" actId="2696"/>
        <pc:sldMkLst>
          <pc:docMk/>
          <pc:sldMk cId="0" sldId="314"/>
        </pc:sldMkLst>
      </pc:sldChg>
      <pc:sldChg chg="del">
        <pc:chgData name="Xubin He" userId="a33a216f-f5a5-48b2-8576-548ff3eb278c" providerId="ADAL" clId="{EFC3B6E6-E7E6-7D41-A91C-19AA9894F87B}" dt="2024-10-28T22:32:02.211" v="6" actId="2696"/>
        <pc:sldMkLst>
          <pc:docMk/>
          <pc:sldMk cId="0" sldId="315"/>
        </pc:sldMkLst>
      </pc:sldChg>
      <pc:sldChg chg="del">
        <pc:chgData name="Xubin He" userId="a33a216f-f5a5-48b2-8576-548ff3eb278c" providerId="ADAL" clId="{EFC3B6E6-E7E6-7D41-A91C-19AA9894F87B}" dt="2024-10-28T22:32:02.794" v="7" actId="2696"/>
        <pc:sldMkLst>
          <pc:docMk/>
          <pc:sldMk cId="0" sldId="316"/>
        </pc:sldMkLst>
      </pc:sldChg>
    </pc:docChg>
  </pc:docChgLst>
  <pc:docChgLst>
    <pc:chgData name="Xubin He" userId="a33a216f-f5a5-48b2-8576-548ff3eb278c" providerId="ADAL" clId="{48CF7C90-EC9B-B747-A618-B9C8508C4297}"/>
    <pc:docChg chg="modSld">
      <pc:chgData name="Xubin He" userId="a33a216f-f5a5-48b2-8576-548ff3eb278c" providerId="ADAL" clId="{48CF7C90-EC9B-B747-A618-B9C8508C4297}" dt="2024-10-29T17:51:10.372" v="23" actId="20577"/>
      <pc:docMkLst>
        <pc:docMk/>
      </pc:docMkLst>
      <pc:sldChg chg="modSp mod">
        <pc:chgData name="Xubin He" userId="a33a216f-f5a5-48b2-8576-548ff3eb278c" providerId="ADAL" clId="{48CF7C90-EC9B-B747-A618-B9C8508C4297}" dt="2024-10-29T17:51:10.372" v="23" actId="20577"/>
        <pc:sldMkLst>
          <pc:docMk/>
          <pc:sldMk cId="0" sldId="336"/>
        </pc:sldMkLst>
        <pc:spChg chg="mod">
          <ac:chgData name="Xubin He" userId="a33a216f-f5a5-48b2-8576-548ff3eb278c" providerId="ADAL" clId="{48CF7C90-EC9B-B747-A618-B9C8508C4297}" dt="2024-10-29T17:51:10.372" v="23" actId="20577"/>
          <ac:spMkLst>
            <pc:docMk/>
            <pc:sldMk cId="0" sldId="336"/>
            <ac:spMk id="1028" creationId="{00000000-0000-0000-0000-000000000000}"/>
          </ac:spMkLst>
        </pc:spChg>
      </pc:sldChg>
      <pc:sldChg chg="modSp mod">
        <pc:chgData name="Xubin He" userId="a33a216f-f5a5-48b2-8576-548ff3eb278c" providerId="ADAL" clId="{48CF7C90-EC9B-B747-A618-B9C8508C4297}" dt="2024-10-25T13:10:54.356" v="21" actId="20577"/>
        <pc:sldMkLst>
          <pc:docMk/>
          <pc:sldMk cId="0" sldId="340"/>
        </pc:sldMkLst>
        <pc:spChg chg="mod">
          <ac:chgData name="Xubin He" userId="a33a216f-f5a5-48b2-8576-548ff3eb278c" providerId="ADAL" clId="{48CF7C90-EC9B-B747-A618-B9C8508C4297}" dt="2024-10-25T13:10:54.356" v="21" actId="20577"/>
          <ac:spMkLst>
            <pc:docMk/>
            <pc:sldMk cId="0" sldId="340"/>
            <ac:spMk id="5121" creationId="{CD3FE98B-50FC-7341-AF54-F8DD5FF4C032}"/>
          </ac:spMkLst>
        </pc:spChg>
      </pc:sldChg>
      <pc:sldChg chg="modSp mod">
        <pc:chgData name="Xubin He" userId="a33a216f-f5a5-48b2-8576-548ff3eb278c" providerId="ADAL" clId="{48CF7C90-EC9B-B747-A618-B9C8508C4297}" dt="2024-10-25T13:10:24.068" v="16" actId="20577"/>
        <pc:sldMkLst>
          <pc:docMk/>
          <pc:sldMk cId="2323694952" sldId="853"/>
        </pc:sldMkLst>
        <pc:spChg chg="mod">
          <ac:chgData name="Xubin He" userId="a33a216f-f5a5-48b2-8576-548ff3eb278c" providerId="ADAL" clId="{48CF7C90-EC9B-B747-A618-B9C8508C4297}" dt="2024-10-25T13:10:24.068" v="16" actId="20577"/>
          <ac:spMkLst>
            <pc:docMk/>
            <pc:sldMk cId="2323694952" sldId="853"/>
            <ac:spMk id="3" creationId="{22121F42-B4A4-5536-D4CE-951B2E683A3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6">
            <a:extLst>
              <a:ext uri="{FF2B5EF4-FFF2-40B4-BE49-F238E27FC236}">
                <a16:creationId xmlns:a16="http://schemas.microsoft.com/office/drawing/2014/main" id="{0A6AA183-ACD2-854D-8D12-7A49A316D1B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ECE6130: Computer Architecture,  T.T.U</a:t>
            </a:r>
          </a:p>
        </p:txBody>
      </p:sp>
      <p:sp>
        <p:nvSpPr>
          <p:cNvPr id="6146" name="Rectangle 7">
            <a:extLst>
              <a:ext uri="{FF2B5EF4-FFF2-40B4-BE49-F238E27FC236}">
                <a16:creationId xmlns:a16="http://schemas.microsoft.com/office/drawing/2014/main" id="{668E05F8-07A9-5242-AEC8-D27E97FE9D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6B0C70-306F-5647-B81F-A89066A18EC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47" name="Rectangle 2050">
            <a:extLst>
              <a:ext uri="{FF2B5EF4-FFF2-40B4-BE49-F238E27FC236}">
                <a16:creationId xmlns:a16="http://schemas.microsoft.com/office/drawing/2014/main" id="{F096291B-A6DA-FA44-8538-36C76D1F6B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6148" name="Rectangle 2051">
            <a:extLst>
              <a:ext uri="{FF2B5EF4-FFF2-40B4-BE49-F238E27FC236}">
                <a16:creationId xmlns:a16="http://schemas.microsoft.com/office/drawing/2014/main" id="{4B6CE824-0625-FD48-BDAE-D29B0D87AF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e3650247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e3650247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3650247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e3650247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e3650247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e3650247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 Sustainable Development Goals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e36502478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e36502478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e36502478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e36502478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616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06a01806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106a01806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Surveyed over 1000 executive of companies that had completed a big data project.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e36502478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e36502478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e36502478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e36502478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e36502478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e36502478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0caa5f5e1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0caa5f5e1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ETL: extract, transform and load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>
            <a:extLst>
              <a:ext uri="{FF2B5EF4-FFF2-40B4-BE49-F238E27FC236}">
                <a16:creationId xmlns:a16="http://schemas.microsoft.com/office/drawing/2014/main" id="{14318BCE-175D-684D-82C2-E64D1883C1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9154" name="Rectangle 3">
            <a:extLst>
              <a:ext uri="{FF2B5EF4-FFF2-40B4-BE49-F238E27FC236}">
                <a16:creationId xmlns:a16="http://schemas.microsoft.com/office/drawing/2014/main" id="{6BA956E7-3066-E14F-B832-F92692435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caa5f5e1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caa5f5e1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330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e3650247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e3650247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981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e36502478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e36502478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908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6e36502478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6e36502478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caa5f5e1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caa5f5e1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0caa5f5e1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0caa5f5e1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e36502478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e36502478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e36502478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e36502478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e36502478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6e36502478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6e36502478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6e36502478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F769228D-9E92-9F4A-850B-C61D779E8A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11618" name="Rectangle 3">
            <a:extLst>
              <a:ext uri="{FF2B5EF4-FFF2-40B4-BE49-F238E27FC236}">
                <a16:creationId xmlns:a16="http://schemas.microsoft.com/office/drawing/2014/main" id="{08905B57-6B27-2647-9046-97B2409326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6e36502478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6e36502478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6e90eb99fd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6e90eb99fd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6e0ff926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6e0ff926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 frequency and inverse document frequency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6e0ff926e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6e0ff926e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6e69dbdf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6e69dbdf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Proportional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6e69dbdfc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6e69dbdfc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6e69dbdfc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6e69dbdfc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6e69dbdf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6e69dbdf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51dc3e3a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51dc3e3a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4df18e58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4df18e58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F769228D-9E92-9F4A-850B-C61D779E8A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11618" name="Rectangle 3">
            <a:extLst>
              <a:ext uri="{FF2B5EF4-FFF2-40B4-BE49-F238E27FC236}">
                <a16:creationId xmlns:a16="http://schemas.microsoft.com/office/drawing/2014/main" id="{08905B57-6B27-2647-9046-97B2409326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7793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6e69dbdf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6e69dbdf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0e5e25cd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10e5e25cd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6e36502478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6e36502478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10e5e25cd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10e5e25cd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10e5e25cd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10e5e25cd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6e36502478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6e36502478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10e5e25cd2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10e5e25cd2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10e5e25cd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10e5e25cd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10e5e25cd2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10e5e25cd2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10e5e25cd2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10e5e25cd2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F769228D-9E92-9F4A-850B-C61D779E8A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11618" name="Rectangle 3">
            <a:extLst>
              <a:ext uri="{FF2B5EF4-FFF2-40B4-BE49-F238E27FC236}">
                <a16:creationId xmlns:a16="http://schemas.microsoft.com/office/drawing/2014/main" id="{08905B57-6B27-2647-9046-97B2409326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154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10e5e25cd2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10e5e25cd2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4.5%x6=27%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10e5e25cd2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110e5e25cd2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110e5e25cd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110e5e25cd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10e5e25cd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10e5e25cd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6e69dbdf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16e69dbdf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0caa5f5e1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0caa5f5e1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F769228D-9E92-9F4A-850B-C61D779E8A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11618" name="Rectangle 3">
            <a:extLst>
              <a:ext uri="{FF2B5EF4-FFF2-40B4-BE49-F238E27FC236}">
                <a16:creationId xmlns:a16="http://schemas.microsoft.com/office/drawing/2014/main" id="{08905B57-6B27-2647-9046-97B2409326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9506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e3650247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e3650247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07bea15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07bea15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e3650247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e3650247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380985" indent="0" algn="ctr">
              <a:buNone/>
              <a:defRPr/>
            </a:lvl2pPr>
            <a:lvl3pPr marL="761970" indent="0" algn="ctr">
              <a:buNone/>
              <a:defRPr/>
            </a:lvl3pPr>
            <a:lvl4pPr marL="1142954" indent="0" algn="ctr">
              <a:buNone/>
              <a:defRPr/>
            </a:lvl4pPr>
            <a:lvl5pPr marL="1523939" indent="0" algn="ctr">
              <a:buNone/>
              <a:defRPr/>
            </a:lvl5pPr>
            <a:lvl6pPr marL="1904924" indent="0" algn="ctr">
              <a:buNone/>
              <a:defRPr/>
            </a:lvl6pPr>
            <a:lvl7pPr marL="2285909" indent="0" algn="ctr">
              <a:buNone/>
              <a:defRPr/>
            </a:lvl7pPr>
            <a:lvl8pPr marL="2666893" indent="0" algn="ctr">
              <a:buNone/>
              <a:defRPr/>
            </a:lvl8pPr>
            <a:lvl9pPr marL="304787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9833619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955449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480555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52500"/>
            <a:ext cx="4229100" cy="43180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52500"/>
            <a:ext cx="4229100" cy="43180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484513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222532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80630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20826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3361355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539561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274896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254000"/>
            <a:ext cx="2152650" cy="5016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54000"/>
            <a:ext cx="6305550" cy="5016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89298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4000"/>
            <a:ext cx="8610600" cy="571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952500"/>
            <a:ext cx="4229100" cy="431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52500"/>
            <a:ext cx="4229100" cy="431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3697328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4000"/>
            <a:ext cx="8610600" cy="571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952500"/>
            <a:ext cx="4229100" cy="431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952500"/>
            <a:ext cx="4229100" cy="2095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175000"/>
            <a:ext cx="4229100" cy="2095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739793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70F0173C-6E13-9347-8485-56A3CC641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016000"/>
            <a:ext cx="7924800" cy="7620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5D8353FF-7213-224C-9B60-884EC37C2A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1" y="33020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6" name="Line 9">
            <a:extLst>
              <a:ext uri="{FF2B5EF4-FFF2-40B4-BE49-F238E27FC236}">
                <a16:creationId xmlns:a16="http://schemas.microsoft.com/office/drawing/2014/main" id="{B7B8CD5B-31EE-2344-A04A-BC9DE771176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40640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1270000"/>
            <a:ext cx="7623175" cy="1460500"/>
          </a:xfrm>
        </p:spPr>
        <p:txBody>
          <a:bodyPr/>
          <a:lstStyle>
            <a:lvl1pPr>
              <a:defRPr sz="4167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302000"/>
            <a:ext cx="6553200" cy="14605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333"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84FF570-30B3-D544-AA26-C498484773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B56F650-F581-4743-8439-755E9172E7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5203032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4C92DF6-965B-D84D-A244-7F51356317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3FB7F6F-2A44-A047-ABA8-EF84B04E90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62357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8C1D5F-6F15-2A4E-B2D7-C0A578ACD97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09A93C9-5E39-694B-9EB6-50C3DDA3E9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ED01EF7-743E-294D-BA23-9E80B974C0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FDF884-641D-7249-806C-7AC819B750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33251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/>
          <a:lstStyle>
            <a:lvl1pPr algn="l">
              <a:defRPr sz="3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7E1BEF-4A3F-3B4A-98C3-B88FC3350F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71F9AEA-0F1A-7942-95C9-2BC60C8DE2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8C6DA07-214C-6A43-A225-402FA204C8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E955FD-CF02-7B4F-BB21-4BCF4A6D5C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85259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5604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5604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FB2059-AE50-9F49-AF4A-B242D4386A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8ED6EA-5814-3243-874C-3551A61562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5E57E5-5A64-6F4A-8CEA-B20D8A625E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4E411A-9C65-1349-AD58-3C3512D20B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1470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DB2A183-9CD5-1F40-AE89-8F3DFB7C5B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3472539-4FC6-C744-997C-3E9C7156BD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027028D-9FA4-454E-8F82-6A0BF8D065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689893-2C06-0249-97AA-53D9CC1E5D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77513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2A2CC68-1D29-1741-8C5F-8C091ADE48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8E21883-9542-3C4C-ABEF-600E8FD308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B44E257-18C2-2949-9087-0AB0C03A0F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F333F-34F0-E54E-A0C5-E189A58842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2979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1300A06-C5DF-8E4F-B500-39B1351DBF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87AEFBB-08D4-554D-A5EE-F67CFF8694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3DA3709-3B3D-1440-9326-15E7B83107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81C8F5-964E-F14A-B41E-BCAD3161F7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11045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A087F9-BA0D-D641-A068-A0736F7CE1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34D27-F5D3-B047-9209-45F5178637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2B588-0027-394B-B1DD-2FA14B43D1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5448B5-BD11-1643-BA32-96A8A15308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6305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3CB905-F0E7-5044-A0BE-014BDBD52E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E62CEA-4522-3944-B6A9-EAECD426AC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F3207-0724-D44D-9E00-781E243D3D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B9ABB-6688-1D4A-99DB-A09D65508C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84420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B599AF5-8A97-9746-8AC0-021E81D68F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CF2331B-1345-2446-8C28-11F7E37C4D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80340BD-DB1E-CC49-9ED3-54155BA89B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50689C-9C57-A343-8155-41B0C4E941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08210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31511"/>
            <a:ext cx="2057400" cy="48775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31511"/>
            <a:ext cx="6019800" cy="48775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3DAB7D-8EC4-D548-9FE2-E0D7F46B5D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4B643D1-C8A9-1B40-B8BE-B3964AA453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A1BF66E-8101-2C43-877C-81A221A404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182D4F-FD06-F74C-911C-74D6DAE053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9054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448A6E47-8E05-3543-BC5A-462C3E909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016000"/>
            <a:ext cx="7924800" cy="7620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3" name="Line 8">
            <a:extLst>
              <a:ext uri="{FF2B5EF4-FFF2-40B4-BE49-F238E27FC236}">
                <a16:creationId xmlns:a16="http://schemas.microsoft.com/office/drawing/2014/main" id="{DEBCFFB1-7F4D-0616-3735-E5A72B1D9A0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1" y="33020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716407A9-7216-B555-CEDC-A8D474EE5E3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40640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1270000"/>
            <a:ext cx="7623175" cy="1460500"/>
          </a:xfrm>
        </p:spPr>
        <p:txBody>
          <a:bodyPr/>
          <a:lstStyle>
            <a:lvl1pPr>
              <a:defRPr sz="4167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302000"/>
            <a:ext cx="6553200" cy="14605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333"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2094C-4065-1A8D-2EC5-742512A95A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56D08-8B5F-347B-2545-CC4B26FD2A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5203032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BE944-8652-AE8C-7DE8-393FB9BB4C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473E37-190A-944F-A2CB-8E1326F143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35415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27F847-16CE-EC05-D03E-CCDAF06AFD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010216A-961D-D2AA-9802-D54CA769E3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658659B-1B8C-5EF7-4D93-926A051A37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98F081-4370-AB4A-9E24-E8C2B5754C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6210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/>
          <a:lstStyle>
            <a:lvl1pPr algn="l">
              <a:defRPr sz="3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C0F9BC9-EE36-12BC-12A7-DEAD7B4EDC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B2801D0-4B11-6A70-AE7C-7B31030208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67EA694-873C-6536-FF4E-E332625269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A7998D-38C8-A940-8003-8A7D94DEA4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14259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5604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5604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AD9F68-5558-342C-AE83-0898407015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05080-41BD-3CD9-D0AD-EC4657BA30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14BAC3-1EDC-AF41-8594-F0F48D98A1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F6E90D-2C66-424A-88A7-30771E6883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95009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ACDA2F8-14F6-FFB5-36B5-C1558CEB04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D1A23E0-B2A9-BD23-682F-F8B36699ED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35AA15B-7F06-DB8B-DC32-D962C927D3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8C210-A45F-CE48-BCD3-7CFEC41C54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5261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ED216B1-81E4-93E1-20BD-F0033204AA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E2D8460-2893-449B-3B75-77032B32AB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55F6DB0-AE53-2058-A6CB-975D049D96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52DBB-BB0C-FA48-94E5-1A6BAC1FDD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37075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B4C18D4-BEA5-19DD-59B9-5796E473D6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65F1E4A-1DFC-D785-E4F4-A83057244D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2FDE76E-B652-B063-4F8F-FA4E550D21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DCE09F-8FDE-5745-AC68-2CB2F34D85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05239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AE585-388E-1063-8FEC-C49CE4B988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838D44-4619-C3B7-E0F3-FF7EB57CE3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2C5375-C293-E380-6FC3-C3C3820505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BFB3D3-716E-FD41-95BD-DB87DA9855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01066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2A6DAF-C2B6-61AE-9809-2E65172696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D7EBC-BAF0-F854-CDB4-CFF90673CA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06966-9BDE-F39F-0D4B-8CC9C67397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A540E-AA2A-F94D-B4F9-B8170EBDCF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51963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1654D0E-A859-40E8-551D-69D257733B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D4DADF3-7DDE-A73C-58B2-E5C6645C1B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4D455FA-D25E-8D25-BFA3-25062D407C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5B7317-FA19-7347-9A09-4A6E9E1DCB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80320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31511"/>
            <a:ext cx="2057400" cy="48775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31511"/>
            <a:ext cx="6019800" cy="48775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13BD2D6-07E5-6C8D-08F7-55C8659D01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92A1B9A-4E74-D5E6-8138-9FAF4B3792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2A9A75B-350A-3785-E8BF-71A066174D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51B6B7-AB14-F544-8A9D-719BC90554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8252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262A446-0E82-7F40-8773-B38DF2568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54000"/>
            <a:ext cx="86106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Slide Title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B4FCA94-FDA2-2A47-862F-54150063E1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52500"/>
            <a:ext cx="86106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Body Text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4ECA42F-74AB-CE4D-8D20-BCF36CF73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5488" y="5315480"/>
            <a:ext cx="377026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000" b="1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fld id="{297B6104-7488-5D4F-BCF1-A97206CDBA7A}" type="slidenum">
              <a:rPr lang="en-US" altLang="en-US" sz="1000" b="1" smtClean="0">
                <a:solidFill>
                  <a:schemeClr val="bg2"/>
                </a:solidFill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en-US" altLang="en-US" sz="1000" b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552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/>
  <p:hf sldNum="0"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167" b="1">
          <a:solidFill>
            <a:srgbClr val="DC2F00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167" b="1">
          <a:solidFill>
            <a:srgbClr val="DC2F00"/>
          </a:solidFill>
          <a:latin typeface="Times New Roman" pitchFamily="18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167" b="1">
          <a:solidFill>
            <a:srgbClr val="DC2F00"/>
          </a:solidFill>
          <a:latin typeface="Times New Roman" pitchFamily="18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167" b="1">
          <a:solidFill>
            <a:srgbClr val="DC2F00"/>
          </a:solidFill>
          <a:latin typeface="Times New Roman" pitchFamily="18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167" b="1">
          <a:solidFill>
            <a:srgbClr val="DC2F00"/>
          </a:solidFill>
          <a:latin typeface="Times New Roman" pitchFamily="18" charset="0"/>
          <a:ea typeface="ＭＳ Ｐゴシック" charset="-128"/>
          <a:cs typeface="ＭＳ Ｐゴシック" charset="-128"/>
        </a:defRPr>
      </a:lvl5pPr>
      <a:lvl6pPr marL="380985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167" b="1">
          <a:solidFill>
            <a:srgbClr val="DC2F00"/>
          </a:solidFill>
          <a:latin typeface="Times New Roman" pitchFamily="18" charset="0"/>
        </a:defRPr>
      </a:lvl6pPr>
      <a:lvl7pPr marL="76197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167" b="1">
          <a:solidFill>
            <a:srgbClr val="DC2F00"/>
          </a:solidFill>
          <a:latin typeface="Times New Roman" pitchFamily="18" charset="0"/>
        </a:defRPr>
      </a:lvl7pPr>
      <a:lvl8pPr marL="1142954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167" b="1">
          <a:solidFill>
            <a:srgbClr val="DC2F00"/>
          </a:solidFill>
          <a:latin typeface="Times New Roman" pitchFamily="18" charset="0"/>
        </a:defRPr>
      </a:lvl8pPr>
      <a:lvl9pPr marL="1523939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167" b="1">
          <a:solidFill>
            <a:srgbClr val="DC2F00"/>
          </a:solidFill>
          <a:latin typeface="Times New Roman" pitchFamily="18" charset="0"/>
        </a:defRPr>
      </a:lvl9pPr>
    </p:titleStyle>
    <p:bodyStyle>
      <a:lvl1pPr marL="238115" indent="-238115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333" b="1">
          <a:solidFill>
            <a:srgbClr val="0000B4"/>
          </a:solidFill>
          <a:latin typeface="+mn-lt"/>
          <a:ea typeface="ＭＳ Ｐゴシック" charset="-128"/>
          <a:cs typeface="ＭＳ Ｐゴシック" charset="-128"/>
        </a:defRPr>
      </a:lvl1pPr>
      <a:lvl2pPr marL="571477" indent="-190492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>
          <a:solidFill>
            <a:srgbClr val="000078"/>
          </a:solidFill>
          <a:latin typeface="+mn-lt"/>
          <a:ea typeface="ＭＳ Ｐゴシック" charset="-128"/>
        </a:defRPr>
      </a:lvl2pPr>
      <a:lvl3pPr marL="952462" indent="-190492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1833">
          <a:solidFill>
            <a:srgbClr val="000045"/>
          </a:solidFill>
          <a:latin typeface="+mn-lt"/>
          <a:ea typeface="ＭＳ Ｐゴシック" charset="-128"/>
        </a:defRPr>
      </a:lvl3pPr>
      <a:lvl4pPr marL="1285824" indent="-142869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833">
          <a:solidFill>
            <a:schemeClr val="tx1"/>
          </a:solidFill>
          <a:latin typeface="+mn-lt"/>
          <a:ea typeface="ＭＳ Ｐゴシック" charset="-128"/>
        </a:defRPr>
      </a:lvl4pPr>
      <a:lvl5pPr marL="1666808" indent="-142869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833">
          <a:solidFill>
            <a:schemeClr val="tx1"/>
          </a:solidFill>
          <a:latin typeface="+mn-lt"/>
          <a:ea typeface="ＭＳ Ｐゴシック" charset="-128"/>
        </a:defRPr>
      </a:lvl5pPr>
      <a:lvl6pPr marL="2047793" indent="-142869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833">
          <a:solidFill>
            <a:schemeClr val="tx1"/>
          </a:solidFill>
          <a:latin typeface="+mn-lt"/>
        </a:defRPr>
      </a:lvl6pPr>
      <a:lvl7pPr marL="2428778" indent="-142869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833">
          <a:solidFill>
            <a:schemeClr val="tx1"/>
          </a:solidFill>
          <a:latin typeface="+mn-lt"/>
        </a:defRPr>
      </a:lvl7pPr>
      <a:lvl8pPr marL="2809763" indent="-142869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833">
          <a:solidFill>
            <a:schemeClr val="tx1"/>
          </a:solidFill>
          <a:latin typeface="+mn-lt"/>
        </a:defRPr>
      </a:lvl8pPr>
      <a:lvl9pPr marL="3190747" indent="-142869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833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EF4E725-3D44-824D-880F-1014C28F69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1511"/>
            <a:ext cx="8229600" cy="949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B5299B8D-4A1B-B94F-8214-1B22642776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33501"/>
            <a:ext cx="8229600" cy="377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39ADDE8F-D445-B145-93A9-DD28C75BE6E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203032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Garamond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018D71B0-764A-4943-980C-DC1C478A270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Garamond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30" name="Rectangle 6">
            <a:extLst>
              <a:ext uri="{FF2B5EF4-FFF2-40B4-BE49-F238E27FC236}">
                <a16:creationId xmlns:a16="http://schemas.microsoft.com/office/drawing/2014/main" id="{A26119A4-2E16-4244-89B2-7F8C2BFFB02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03032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9E0757F-D93B-5848-A105-7D9D9C8DF8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3319" name="Freeform 7">
            <a:extLst>
              <a:ext uri="{FF2B5EF4-FFF2-40B4-BE49-F238E27FC236}">
                <a16:creationId xmlns:a16="http://schemas.microsoft.com/office/drawing/2014/main" id="{9B8FA52E-0676-C944-B3BC-9CDBBA735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90500"/>
            <a:ext cx="8229600" cy="5080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3320" name="Line 8">
            <a:extLst>
              <a:ext uri="{FF2B5EF4-FFF2-40B4-BE49-F238E27FC236}">
                <a16:creationId xmlns:a16="http://schemas.microsoft.com/office/drawing/2014/main" id="{6B05F2AF-FF5D-6049-BC35-DA76276B4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51435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</p:spTree>
    <p:extLst>
      <p:ext uri="{BB962C8B-B14F-4D97-AF65-F5344CB8AC3E}">
        <p14:creationId xmlns:p14="http://schemas.microsoft.com/office/powerpoint/2010/main" val="1416376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宋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aramond" pitchFamily="18" charset="0"/>
          <a:ea typeface="宋体" pitchFamily="2" charset="-122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aramond" pitchFamily="18" charset="0"/>
          <a:ea typeface="宋体" pitchFamily="2" charset="-122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aramond" pitchFamily="18" charset="0"/>
          <a:ea typeface="宋体" pitchFamily="2" charset="-122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aramond" pitchFamily="18" charset="0"/>
          <a:ea typeface="宋体" pitchFamily="2" charset="-122"/>
          <a:cs typeface="宋体" charset="0"/>
        </a:defRPr>
      </a:lvl5pPr>
      <a:lvl6pPr marL="380985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76197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142954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523939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285739" indent="-2857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500">
          <a:solidFill>
            <a:schemeClr val="tx1"/>
          </a:solidFill>
          <a:latin typeface="+mn-lt"/>
          <a:ea typeface="+mn-ea"/>
          <a:cs typeface="宋体" charset="0"/>
        </a:defRPr>
      </a:lvl1pPr>
      <a:lvl2pPr marL="558249" indent="-271187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167">
          <a:solidFill>
            <a:schemeClr val="tx1"/>
          </a:solidFill>
          <a:latin typeface="+mn-lt"/>
          <a:ea typeface="+mn-ea"/>
          <a:cs typeface="宋体" charset="0"/>
        </a:defRPr>
      </a:lvl2pPr>
      <a:lvl3pPr marL="851924" indent="-29235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1833">
          <a:solidFill>
            <a:schemeClr val="tx1"/>
          </a:solidFill>
          <a:latin typeface="+mn-lt"/>
          <a:ea typeface="+mn-ea"/>
          <a:cs typeface="宋体" charset="0"/>
        </a:defRPr>
      </a:lvl3pPr>
      <a:lvl4pPr marL="1116497" indent="-2632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1667">
          <a:solidFill>
            <a:schemeClr val="tx1"/>
          </a:solidFill>
          <a:latin typeface="+mn-lt"/>
          <a:ea typeface="+mn-ea"/>
          <a:cs typeface="宋体" charset="0"/>
        </a:defRPr>
      </a:lvl4pPr>
      <a:lvl5pPr marL="1400913" indent="-28309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67">
          <a:solidFill>
            <a:schemeClr val="tx1"/>
          </a:solidFill>
          <a:latin typeface="+mn-lt"/>
          <a:ea typeface="+mn-ea"/>
          <a:cs typeface="宋体" charset="0"/>
        </a:defRPr>
      </a:lvl5pPr>
      <a:lvl6pPr marL="1781898" indent="-283093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67">
          <a:solidFill>
            <a:schemeClr val="tx1"/>
          </a:solidFill>
          <a:latin typeface="+mn-lt"/>
          <a:ea typeface="+mn-ea"/>
        </a:defRPr>
      </a:lvl6pPr>
      <a:lvl7pPr marL="2162883" indent="-283093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67">
          <a:solidFill>
            <a:schemeClr val="tx1"/>
          </a:solidFill>
          <a:latin typeface="+mn-lt"/>
          <a:ea typeface="+mn-ea"/>
        </a:defRPr>
      </a:lvl7pPr>
      <a:lvl8pPr marL="2543867" indent="-283093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67">
          <a:solidFill>
            <a:schemeClr val="tx1"/>
          </a:solidFill>
          <a:latin typeface="+mn-lt"/>
          <a:ea typeface="+mn-ea"/>
        </a:defRPr>
      </a:lvl8pPr>
      <a:lvl9pPr marL="2924852" indent="-283093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6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76D34882-C8B1-DABE-31A0-93861DC380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1511"/>
            <a:ext cx="8229600" cy="949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606749E-A885-B67B-536B-5B3CD29A4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33501"/>
            <a:ext cx="8229600" cy="377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899E0AA5-FBA8-9F62-E6F8-3068E250A02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203032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Garamond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4725BE2E-C048-8BF4-A517-7E6367B824A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Garamond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30" name="Rectangle 6">
            <a:extLst>
              <a:ext uri="{FF2B5EF4-FFF2-40B4-BE49-F238E27FC236}">
                <a16:creationId xmlns:a16="http://schemas.microsoft.com/office/drawing/2014/main" id="{8CD3BCEE-EFE1-737C-8DA5-346AA1FC60C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03032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Garamond" panose="02020404030301010803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52F4B83-B70D-7B41-AA47-5DE4E2A9AB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3319" name="Freeform 7">
            <a:extLst>
              <a:ext uri="{FF2B5EF4-FFF2-40B4-BE49-F238E27FC236}">
                <a16:creationId xmlns:a16="http://schemas.microsoft.com/office/drawing/2014/main" id="{24323C1F-85C9-8319-90BD-1DA829A7B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90500"/>
            <a:ext cx="8229600" cy="5080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3320" name="Line 8">
            <a:extLst>
              <a:ext uri="{FF2B5EF4-FFF2-40B4-BE49-F238E27FC236}">
                <a16:creationId xmlns:a16="http://schemas.microsoft.com/office/drawing/2014/main" id="{278CE9A6-17DF-A643-6684-74C74AB195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51435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</p:spTree>
    <p:extLst>
      <p:ext uri="{BB962C8B-B14F-4D97-AF65-F5344CB8AC3E}">
        <p14:creationId xmlns:p14="http://schemas.microsoft.com/office/powerpoint/2010/main" val="3228131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宋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aramond" pitchFamily="18" charset="0"/>
          <a:ea typeface="宋体" pitchFamily="2" charset="-122"/>
          <a:cs typeface="宋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aramond" pitchFamily="18" charset="0"/>
          <a:ea typeface="宋体" pitchFamily="2" charset="-122"/>
          <a:cs typeface="宋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aramond" pitchFamily="18" charset="0"/>
          <a:ea typeface="宋体" pitchFamily="2" charset="-122"/>
          <a:cs typeface="宋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aramond" pitchFamily="18" charset="0"/>
          <a:ea typeface="宋体" pitchFamily="2" charset="-122"/>
          <a:cs typeface="宋体" charset="0"/>
        </a:defRPr>
      </a:lvl5pPr>
      <a:lvl6pPr marL="380985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76197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142954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523939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285739" indent="-2857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500">
          <a:solidFill>
            <a:schemeClr val="tx1"/>
          </a:solidFill>
          <a:latin typeface="+mn-lt"/>
          <a:ea typeface="+mn-ea"/>
          <a:cs typeface="宋体" charset="0"/>
        </a:defRPr>
      </a:lvl1pPr>
      <a:lvl2pPr marL="558249" indent="-271187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167">
          <a:solidFill>
            <a:schemeClr val="tx1"/>
          </a:solidFill>
          <a:latin typeface="+mn-lt"/>
          <a:ea typeface="+mn-ea"/>
          <a:cs typeface="宋体" charset="0"/>
        </a:defRPr>
      </a:lvl2pPr>
      <a:lvl3pPr marL="851924" indent="-29235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1833">
          <a:solidFill>
            <a:schemeClr val="tx1"/>
          </a:solidFill>
          <a:latin typeface="+mn-lt"/>
          <a:ea typeface="+mn-ea"/>
          <a:cs typeface="宋体" charset="0"/>
        </a:defRPr>
      </a:lvl3pPr>
      <a:lvl4pPr marL="1116497" indent="-2632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1667">
          <a:solidFill>
            <a:schemeClr val="tx1"/>
          </a:solidFill>
          <a:latin typeface="+mn-lt"/>
          <a:ea typeface="+mn-ea"/>
          <a:cs typeface="宋体" charset="0"/>
        </a:defRPr>
      </a:lvl4pPr>
      <a:lvl5pPr marL="1400913" indent="-28309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67">
          <a:solidFill>
            <a:schemeClr val="tx1"/>
          </a:solidFill>
          <a:latin typeface="+mn-lt"/>
          <a:ea typeface="+mn-ea"/>
          <a:cs typeface="宋体" charset="0"/>
        </a:defRPr>
      </a:lvl5pPr>
      <a:lvl6pPr marL="1781898" indent="-283093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67">
          <a:solidFill>
            <a:schemeClr val="tx1"/>
          </a:solidFill>
          <a:latin typeface="+mn-lt"/>
          <a:ea typeface="+mn-ea"/>
        </a:defRPr>
      </a:lvl6pPr>
      <a:lvl7pPr marL="2162883" indent="-283093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67">
          <a:solidFill>
            <a:schemeClr val="tx1"/>
          </a:solidFill>
          <a:latin typeface="+mn-lt"/>
          <a:ea typeface="+mn-ea"/>
        </a:defRPr>
      </a:lvl7pPr>
      <a:lvl8pPr marL="2543867" indent="-283093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67">
          <a:solidFill>
            <a:schemeClr val="tx1"/>
          </a:solidFill>
          <a:latin typeface="+mn-lt"/>
          <a:ea typeface="+mn-ea"/>
        </a:defRPr>
      </a:lvl8pPr>
      <a:lvl9pPr marL="2924852" indent="-283093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6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pYWPko6hvA" TargetMode="External"/><Relationship Id="rId2" Type="http://schemas.openxmlformats.org/officeDocument/2006/relationships/hyperlink" Target="https://www.historyofdatascience.com/imagenet-a-pioneering-vision-for-computers/" TargetMode="Externa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mpV70uLxyw" TargetMode="Externa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bloggers.com/visualizing-population-density/" TargetMode="External"/><Relationship Id="rId7" Type="http://schemas.openxmlformats.org/officeDocument/2006/relationships/hyperlink" Target="https://en.wikipedia.org/wiki/Inversely_proportiona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mpirical_law" TargetMode="External"/><Relationship Id="rId5" Type="http://schemas.openxmlformats.org/officeDocument/2006/relationships/hyperlink" Target="https://en.wikipedia.org/wiki/Zipf%27s_law" TargetMode="External"/><Relationship Id="rId4" Type="http://schemas.openxmlformats.org/officeDocument/2006/relationships/hyperlink" Target="http://www.cis.upenn.edu/~mkearns/teaching/NetworkedLife/broder.pdf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Replication_crisis#Tackling_publication_bias_with_pre-registration_of_studies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mds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CD3FE98B-50FC-7341-AF54-F8DD5FF4C03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62000" y="809625"/>
            <a:ext cx="7620000" cy="1363928"/>
          </a:xfrm>
          <a:noFill/>
        </p:spPr>
        <p:txBody>
          <a:bodyPr vert="horz" wrap="square" lIns="75407" tIns="44450" rIns="75407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2833" dirty="0">
                <a:ea typeface="ＭＳ Ｐゴシック" panose="020B0600070205080204" pitchFamily="34" charset="-128"/>
              </a:rPr>
              <a:t>CIS 4517/5517: </a:t>
            </a:r>
            <a:br>
              <a:rPr lang="en-US" altLang="en-US" sz="2833" dirty="0">
                <a:ea typeface="ＭＳ Ｐゴシック" panose="020B0600070205080204" pitchFamily="34" charset="-128"/>
              </a:rPr>
            </a:br>
            <a:r>
              <a:rPr lang="en-US" altLang="en-US" sz="2833" dirty="0">
                <a:ea typeface="ＭＳ Ｐゴシック" panose="020B0600070205080204" pitchFamily="34" charset="-128"/>
              </a:rPr>
              <a:t>Data Intensive and Cloud Computing</a:t>
            </a:r>
            <a:br>
              <a:rPr lang="en-US" altLang="en-US" sz="2833" dirty="0">
                <a:ea typeface="ＭＳ Ｐゴシック" panose="020B0600070205080204" pitchFamily="34" charset="-128"/>
              </a:rPr>
            </a:br>
            <a:br>
              <a:rPr lang="en-US" altLang="en-US" sz="2833" dirty="0">
                <a:ea typeface="ＭＳ Ｐゴシック" panose="020B0600070205080204" pitchFamily="34" charset="-128"/>
              </a:rPr>
            </a:br>
            <a:r>
              <a:rPr lang="en-US" altLang="en-US" sz="2000" dirty="0">
                <a:ea typeface="ＭＳ Ｐゴシック" panose="020B0600070205080204" pitchFamily="34" charset="-128"/>
              </a:rPr>
              <a:t>Big Data Analytics</a:t>
            </a:r>
            <a:endParaRPr lang="en-US" altLang="en-US" sz="2833" dirty="0">
              <a:ea typeface="ＭＳ Ｐゴシック" panose="020B0600070205080204" pitchFamily="34" charset="-128"/>
            </a:endParaRPr>
          </a:p>
        </p:txBody>
      </p:sp>
      <p:sp>
        <p:nvSpPr>
          <p:cNvPr id="5122" name="Rectangle 3">
            <a:extLst>
              <a:ext uri="{FF2B5EF4-FFF2-40B4-BE49-F238E27FC236}">
                <a16:creationId xmlns:a16="http://schemas.microsoft.com/office/drawing/2014/main" id="{FFB0F77C-3599-D145-A4D6-97E07B624FF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92011" y="3390636"/>
            <a:ext cx="5581385" cy="1711854"/>
          </a:xfrm>
          <a:noFill/>
        </p:spPr>
        <p:txBody>
          <a:bodyPr vert="horz" wrap="square" lIns="75407" tIns="44450" rIns="75407" bIns="44450" numCol="1" anchor="t" anchorCtr="0" compatLnSpc="1">
            <a:prstTxWarp prst="textNoShape">
              <a:avLst/>
            </a:prstTxWarp>
          </a:bodyPr>
          <a:lstStyle/>
          <a:p>
            <a:pPr marL="238115" indent="-238115"/>
            <a:r>
              <a:rPr lang="en-US" altLang="en-US">
                <a:ea typeface="ＭＳ Ｐゴシック" panose="020B0600070205080204" pitchFamily="34" charset="-128"/>
              </a:rPr>
              <a:t>Dr. Xubin He</a:t>
            </a:r>
          </a:p>
          <a:p>
            <a:pPr marL="238115" indent="-238115"/>
            <a:r>
              <a:rPr lang="en-US" altLang="en-US">
                <a:ea typeface="ＭＳ Ｐゴシック" panose="020B0600070205080204" pitchFamily="34" charset="-128"/>
              </a:rPr>
              <a:t>Computer and Information Sciences</a:t>
            </a:r>
          </a:p>
          <a:p>
            <a:pPr marL="238115" indent="-238115"/>
            <a:r>
              <a:rPr lang="en-US" altLang="en-US">
                <a:ea typeface="ＭＳ Ｐゴシック" panose="020B0600070205080204" pitchFamily="34" charset="-128"/>
              </a:rPr>
              <a:t>Temple University</a:t>
            </a:r>
          </a:p>
          <a:p>
            <a:pPr marL="238115" indent="-238115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98FB3D1B-EF2A-D64C-BEAC-79BD6BB571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1511"/>
            <a:ext cx="5695122" cy="571498"/>
          </a:xfrm>
        </p:spPr>
        <p:txBody>
          <a:bodyPr/>
          <a:lstStyle/>
          <a:p>
            <a:pPr eaLnBrk="1" hangingPunct="1"/>
            <a:r>
              <a:rPr lang="en-US" altLang="en-US" sz="2800"/>
              <a:t>PageRank Example: simple PageRank</a:t>
            </a:r>
          </a:p>
        </p:txBody>
      </p:sp>
      <p:sp>
        <p:nvSpPr>
          <p:cNvPr id="110595" name="Oval 4">
            <a:extLst>
              <a:ext uri="{FF2B5EF4-FFF2-40B4-BE49-F238E27FC236}">
                <a16:creationId xmlns:a16="http://schemas.microsoft.com/office/drawing/2014/main" id="{F3B08D30-EBCA-6D42-827B-FE42D3A82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8" y="1122918"/>
            <a:ext cx="508000" cy="571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>
              <a:ea typeface="ＭＳ Ｐゴシック" panose="020B0600070205080204" pitchFamily="34" charset="-128"/>
            </a:endParaRPr>
          </a:p>
        </p:txBody>
      </p:sp>
      <p:sp>
        <p:nvSpPr>
          <p:cNvPr id="110596" name="Oval 5">
            <a:extLst>
              <a:ext uri="{FF2B5EF4-FFF2-40B4-BE49-F238E27FC236}">
                <a16:creationId xmlns:a16="http://schemas.microsoft.com/office/drawing/2014/main" id="{B79189FB-C37E-414F-A29C-A56B5F161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308" y="2265918"/>
            <a:ext cx="508000" cy="571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>
              <a:ea typeface="ＭＳ Ｐゴシック" panose="020B0600070205080204" pitchFamily="34" charset="-128"/>
            </a:endParaRPr>
          </a:p>
        </p:txBody>
      </p:sp>
      <p:sp>
        <p:nvSpPr>
          <p:cNvPr id="110597" name="Oval 6">
            <a:extLst>
              <a:ext uri="{FF2B5EF4-FFF2-40B4-BE49-F238E27FC236}">
                <a16:creationId xmlns:a16="http://schemas.microsoft.com/office/drawing/2014/main" id="{8B66309E-045C-384F-A5AC-18DFB52E8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308" y="1122918"/>
            <a:ext cx="508000" cy="571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>
              <a:ea typeface="ＭＳ Ｐゴシック" panose="020B0600070205080204" pitchFamily="34" charset="-128"/>
            </a:endParaRPr>
          </a:p>
        </p:txBody>
      </p:sp>
      <p:sp>
        <p:nvSpPr>
          <p:cNvPr id="110598" name="Text Box 7">
            <a:extLst>
              <a:ext uri="{FF2B5EF4-FFF2-40B4-BE49-F238E27FC236}">
                <a16:creationId xmlns:a16="http://schemas.microsoft.com/office/drawing/2014/main" id="{B1FFAB58-64A4-AB4E-813A-0CD2949D4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55" y="1298556"/>
            <a:ext cx="31290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ea typeface="ＭＳ Ｐゴシック" panose="020B0600070205080204" pitchFamily="34" charset="-128"/>
              </a:rPr>
              <a:t>A</a:t>
            </a:r>
          </a:p>
        </p:txBody>
      </p:sp>
      <p:sp>
        <p:nvSpPr>
          <p:cNvPr id="110599" name="Text Box 8">
            <a:extLst>
              <a:ext uri="{FF2B5EF4-FFF2-40B4-BE49-F238E27FC236}">
                <a16:creationId xmlns:a16="http://schemas.microsoft.com/office/drawing/2014/main" id="{9F966F83-9E5A-E540-AEBB-D61128B38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2706" y="2447123"/>
            <a:ext cx="37870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ea typeface="ＭＳ Ｐゴシック" panose="020B0600070205080204" pitchFamily="34" charset="-128"/>
              </a:rPr>
              <a:t>B</a:t>
            </a:r>
          </a:p>
        </p:txBody>
      </p:sp>
      <p:sp>
        <p:nvSpPr>
          <p:cNvPr id="110600" name="Text Box 9">
            <a:extLst>
              <a:ext uri="{FF2B5EF4-FFF2-40B4-BE49-F238E27FC236}">
                <a16:creationId xmlns:a16="http://schemas.microsoft.com/office/drawing/2014/main" id="{F03507B6-D10E-9947-8122-3BF99171B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244" y="1298555"/>
            <a:ext cx="32412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ea typeface="ＭＳ Ｐゴシック" panose="020B0600070205080204" pitchFamily="34" charset="-128"/>
              </a:rPr>
              <a:t>C</a:t>
            </a:r>
          </a:p>
        </p:txBody>
      </p:sp>
      <p:sp>
        <p:nvSpPr>
          <p:cNvPr id="110601" name="Line 11">
            <a:extLst>
              <a:ext uri="{FF2B5EF4-FFF2-40B4-BE49-F238E27FC236}">
                <a16:creationId xmlns:a16="http://schemas.microsoft.com/office/drawing/2014/main" id="{20AD6B32-451F-2A49-B6C5-1C15E20A5337}"/>
              </a:ext>
            </a:extLst>
          </p:cNvPr>
          <p:cNvSpPr>
            <a:spLocks noChangeShapeType="1"/>
          </p:cNvSpPr>
          <p:nvPr/>
        </p:nvSpPr>
        <p:spPr bwMode="auto">
          <a:xfrm>
            <a:off x="927308" y="1503918"/>
            <a:ext cx="952500" cy="825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0602" name="Line 12">
            <a:extLst>
              <a:ext uri="{FF2B5EF4-FFF2-40B4-BE49-F238E27FC236}">
                <a16:creationId xmlns:a16="http://schemas.microsoft.com/office/drawing/2014/main" id="{ABDAAFA4-1A2E-BE4F-80D7-4B189A6EF7F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63808" y="1630918"/>
            <a:ext cx="9525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0603" name="Line 13">
            <a:extLst>
              <a:ext uri="{FF2B5EF4-FFF2-40B4-BE49-F238E27FC236}">
                <a16:creationId xmlns:a16="http://schemas.microsoft.com/office/drawing/2014/main" id="{94CDE415-B16D-AE41-9A94-1FEE479238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0808" y="1376918"/>
            <a:ext cx="2222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0604" name="Line 14">
            <a:extLst>
              <a:ext uri="{FF2B5EF4-FFF2-40B4-BE49-F238E27FC236}">
                <a16:creationId xmlns:a16="http://schemas.microsoft.com/office/drawing/2014/main" id="{4EE4800C-56FE-4C44-9F69-0CE26FFF0D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24308" y="1694418"/>
            <a:ext cx="952500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0605" name="Line 15">
            <a:extLst>
              <a:ext uri="{FF2B5EF4-FFF2-40B4-BE49-F238E27FC236}">
                <a16:creationId xmlns:a16="http://schemas.microsoft.com/office/drawing/2014/main" id="{E699BCC0-066F-3F44-BC54-37B173FF9C4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3808" y="1186418"/>
            <a:ext cx="234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A56D3CE-C0C1-DF4E-9DC5-A5D587AF8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70" y="3371574"/>
            <a:ext cx="3778250" cy="1483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4A3F3E0-C692-374C-AC95-335C9D07E97E}"/>
              </a:ext>
            </a:extLst>
          </p:cNvPr>
          <p:cNvSpPr/>
          <p:nvPr/>
        </p:nvSpPr>
        <p:spPr>
          <a:xfrm>
            <a:off x="6598135" y="173064"/>
            <a:ext cx="1273658" cy="949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/>
              <a:t>Initially: </a:t>
            </a:r>
          </a:p>
          <a:p>
            <a:r>
              <a:rPr lang="en-US" altLang="en-US"/>
              <a:t>PR(A)=1</a:t>
            </a:r>
          </a:p>
          <a:p>
            <a:r>
              <a:rPr lang="en-US" altLang="en-US"/>
              <a:t>PR(B)=1</a:t>
            </a:r>
          </a:p>
          <a:p>
            <a:r>
              <a:rPr lang="en-US" altLang="en-US"/>
              <a:t>PR(C)=1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A13F0-1D1D-1F42-9D4C-104AB9AF3481}"/>
              </a:ext>
            </a:extLst>
          </p:cNvPr>
          <p:cNvSpPr txBox="1"/>
          <p:nvPr/>
        </p:nvSpPr>
        <p:spPr>
          <a:xfrm>
            <a:off x="604762" y="4798576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C</a:t>
            </a:r>
            <a:r>
              <a:rPr lang="en-US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1019104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98FB3D1B-EF2A-D64C-BEAC-79BD6BB571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1512"/>
            <a:ext cx="5705061" cy="637406"/>
          </a:xfrm>
        </p:spPr>
        <p:txBody>
          <a:bodyPr/>
          <a:lstStyle/>
          <a:p>
            <a:pPr eaLnBrk="1" hangingPunct="1"/>
            <a:r>
              <a:rPr lang="en-US" altLang="en-US" sz="2800"/>
              <a:t>PageRank Example: simple PageRank</a:t>
            </a:r>
          </a:p>
        </p:txBody>
      </p:sp>
      <p:sp>
        <p:nvSpPr>
          <p:cNvPr id="110595" name="Oval 4">
            <a:extLst>
              <a:ext uri="{FF2B5EF4-FFF2-40B4-BE49-F238E27FC236}">
                <a16:creationId xmlns:a16="http://schemas.microsoft.com/office/drawing/2014/main" id="{F3B08D30-EBCA-6D42-827B-FE42D3A82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8" y="1122918"/>
            <a:ext cx="508000" cy="571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>
              <a:ea typeface="ＭＳ Ｐゴシック" panose="020B0600070205080204" pitchFamily="34" charset="-128"/>
            </a:endParaRPr>
          </a:p>
        </p:txBody>
      </p:sp>
      <p:sp>
        <p:nvSpPr>
          <p:cNvPr id="110596" name="Oval 5">
            <a:extLst>
              <a:ext uri="{FF2B5EF4-FFF2-40B4-BE49-F238E27FC236}">
                <a16:creationId xmlns:a16="http://schemas.microsoft.com/office/drawing/2014/main" id="{B79189FB-C37E-414F-A29C-A56B5F161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308" y="2265918"/>
            <a:ext cx="508000" cy="571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>
              <a:ea typeface="ＭＳ Ｐゴシック" panose="020B0600070205080204" pitchFamily="34" charset="-128"/>
            </a:endParaRPr>
          </a:p>
        </p:txBody>
      </p:sp>
      <p:sp>
        <p:nvSpPr>
          <p:cNvPr id="110597" name="Oval 6">
            <a:extLst>
              <a:ext uri="{FF2B5EF4-FFF2-40B4-BE49-F238E27FC236}">
                <a16:creationId xmlns:a16="http://schemas.microsoft.com/office/drawing/2014/main" id="{8B66309E-045C-384F-A5AC-18DFB52E8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308" y="1122918"/>
            <a:ext cx="508000" cy="571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>
              <a:ea typeface="ＭＳ Ｐゴシック" panose="020B0600070205080204" pitchFamily="34" charset="-128"/>
            </a:endParaRPr>
          </a:p>
        </p:txBody>
      </p:sp>
      <p:sp>
        <p:nvSpPr>
          <p:cNvPr id="110598" name="Text Box 7">
            <a:extLst>
              <a:ext uri="{FF2B5EF4-FFF2-40B4-BE49-F238E27FC236}">
                <a16:creationId xmlns:a16="http://schemas.microsoft.com/office/drawing/2014/main" id="{B1FFAB58-64A4-AB4E-813A-0CD2949D4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677" y="1307753"/>
            <a:ext cx="28918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ea typeface="ＭＳ Ｐゴシック" panose="020B0600070205080204" pitchFamily="34" charset="-128"/>
              </a:rPr>
              <a:t>A</a:t>
            </a:r>
          </a:p>
        </p:txBody>
      </p:sp>
      <p:sp>
        <p:nvSpPr>
          <p:cNvPr id="110599" name="Text Box 8">
            <a:extLst>
              <a:ext uri="{FF2B5EF4-FFF2-40B4-BE49-F238E27FC236}">
                <a16:creationId xmlns:a16="http://schemas.microsoft.com/office/drawing/2014/main" id="{9F966F83-9E5A-E540-AEBB-D61128B38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256" y="2423906"/>
            <a:ext cx="31290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ea typeface="ＭＳ Ｐゴシック" panose="020B0600070205080204" pitchFamily="34" charset="-128"/>
              </a:rPr>
              <a:t>B</a:t>
            </a:r>
          </a:p>
        </p:txBody>
      </p:sp>
      <p:sp>
        <p:nvSpPr>
          <p:cNvPr id="110600" name="Text Box 9">
            <a:extLst>
              <a:ext uri="{FF2B5EF4-FFF2-40B4-BE49-F238E27FC236}">
                <a16:creationId xmlns:a16="http://schemas.microsoft.com/office/drawing/2014/main" id="{F03507B6-D10E-9947-8122-3BF99171B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244" y="1241491"/>
            <a:ext cx="32412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ea typeface="ＭＳ Ｐゴシック" panose="020B0600070205080204" pitchFamily="34" charset="-128"/>
              </a:rPr>
              <a:t>C</a:t>
            </a:r>
          </a:p>
        </p:txBody>
      </p:sp>
      <p:sp>
        <p:nvSpPr>
          <p:cNvPr id="110601" name="Line 11">
            <a:extLst>
              <a:ext uri="{FF2B5EF4-FFF2-40B4-BE49-F238E27FC236}">
                <a16:creationId xmlns:a16="http://schemas.microsoft.com/office/drawing/2014/main" id="{20AD6B32-451F-2A49-B6C5-1C15E20A5337}"/>
              </a:ext>
            </a:extLst>
          </p:cNvPr>
          <p:cNvSpPr>
            <a:spLocks noChangeShapeType="1"/>
          </p:cNvSpPr>
          <p:nvPr/>
        </p:nvSpPr>
        <p:spPr bwMode="auto">
          <a:xfrm>
            <a:off x="927308" y="1503918"/>
            <a:ext cx="952500" cy="825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0602" name="Line 12">
            <a:extLst>
              <a:ext uri="{FF2B5EF4-FFF2-40B4-BE49-F238E27FC236}">
                <a16:creationId xmlns:a16="http://schemas.microsoft.com/office/drawing/2014/main" id="{ABDAAFA4-1A2E-BE4F-80D7-4B189A6EF7F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63808" y="1630918"/>
            <a:ext cx="9525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0603" name="Line 13">
            <a:extLst>
              <a:ext uri="{FF2B5EF4-FFF2-40B4-BE49-F238E27FC236}">
                <a16:creationId xmlns:a16="http://schemas.microsoft.com/office/drawing/2014/main" id="{94CDE415-B16D-AE41-9A94-1FEE479238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0808" y="1376918"/>
            <a:ext cx="2222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0604" name="Line 14">
            <a:extLst>
              <a:ext uri="{FF2B5EF4-FFF2-40B4-BE49-F238E27FC236}">
                <a16:creationId xmlns:a16="http://schemas.microsoft.com/office/drawing/2014/main" id="{4EE4800C-56FE-4C44-9F69-0CE26FFF0D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24308" y="1694418"/>
            <a:ext cx="952500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0605" name="Line 15">
            <a:extLst>
              <a:ext uri="{FF2B5EF4-FFF2-40B4-BE49-F238E27FC236}">
                <a16:creationId xmlns:a16="http://schemas.microsoft.com/office/drawing/2014/main" id="{E699BCC0-066F-3F44-BC54-37B173FF9C4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3808" y="1186418"/>
            <a:ext cx="234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A56D3CE-C0C1-DF4E-9DC5-A5D587AF8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70" y="3371574"/>
            <a:ext cx="3778250" cy="1483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4A3F3E0-C692-374C-AC95-335C9D07E97E}"/>
              </a:ext>
            </a:extLst>
          </p:cNvPr>
          <p:cNvSpPr/>
          <p:nvPr/>
        </p:nvSpPr>
        <p:spPr>
          <a:xfrm>
            <a:off x="7174603" y="231512"/>
            <a:ext cx="1273658" cy="949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/>
              <a:t>After 1</a:t>
            </a:r>
            <a:r>
              <a:rPr lang="en-US" altLang="en-US" baseline="30000"/>
              <a:t>st</a:t>
            </a:r>
            <a:r>
              <a:rPr lang="en-US" altLang="en-US"/>
              <a:t> </a:t>
            </a:r>
            <a:r>
              <a:rPr lang="en-US" altLang="en-US" err="1"/>
              <a:t>iter</a:t>
            </a:r>
            <a:r>
              <a:rPr lang="en-US" altLang="en-US"/>
              <a:t>: </a:t>
            </a:r>
          </a:p>
          <a:p>
            <a:r>
              <a:rPr lang="en-US" altLang="en-US"/>
              <a:t>PR(A)=1.5</a:t>
            </a:r>
          </a:p>
          <a:p>
            <a:r>
              <a:rPr lang="en-US" altLang="en-US"/>
              <a:t>PR(B)=1</a:t>
            </a:r>
          </a:p>
          <a:p>
            <a:r>
              <a:rPr lang="en-US" altLang="en-US"/>
              <a:t>PR(C)=0.5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5867B7-26BE-AF42-9264-DDA9164EF2EC}"/>
              </a:ext>
            </a:extLst>
          </p:cNvPr>
          <p:cNvSpPr txBox="1"/>
          <p:nvPr/>
        </p:nvSpPr>
        <p:spPr>
          <a:xfrm>
            <a:off x="604762" y="4798576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C</a:t>
            </a:r>
            <a:r>
              <a:rPr lang="en-US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353740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98FB3D1B-EF2A-D64C-BEAC-79BD6BB571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1511"/>
            <a:ext cx="5695122" cy="571498"/>
          </a:xfrm>
        </p:spPr>
        <p:txBody>
          <a:bodyPr/>
          <a:lstStyle/>
          <a:p>
            <a:pPr eaLnBrk="1" hangingPunct="1"/>
            <a:r>
              <a:rPr lang="en-US" altLang="en-US" sz="2400"/>
              <a:t>PageRank Example: modified PageRank</a:t>
            </a:r>
          </a:p>
        </p:txBody>
      </p:sp>
      <p:sp>
        <p:nvSpPr>
          <p:cNvPr id="110595" name="Oval 4">
            <a:extLst>
              <a:ext uri="{FF2B5EF4-FFF2-40B4-BE49-F238E27FC236}">
                <a16:creationId xmlns:a16="http://schemas.microsoft.com/office/drawing/2014/main" id="{F3B08D30-EBCA-6D42-827B-FE42D3A82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403" y="2643605"/>
            <a:ext cx="508000" cy="571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>
              <a:ea typeface="ＭＳ Ｐゴシック" panose="020B0600070205080204" pitchFamily="34" charset="-128"/>
            </a:endParaRPr>
          </a:p>
        </p:txBody>
      </p:sp>
      <p:sp>
        <p:nvSpPr>
          <p:cNvPr id="110596" name="Oval 5">
            <a:extLst>
              <a:ext uri="{FF2B5EF4-FFF2-40B4-BE49-F238E27FC236}">
                <a16:creationId xmlns:a16="http://schemas.microsoft.com/office/drawing/2014/main" id="{B79189FB-C37E-414F-A29C-A56B5F161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7403" y="3786605"/>
            <a:ext cx="508000" cy="571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>
              <a:ea typeface="ＭＳ Ｐゴシック" panose="020B0600070205080204" pitchFamily="34" charset="-128"/>
            </a:endParaRPr>
          </a:p>
        </p:txBody>
      </p:sp>
      <p:sp>
        <p:nvSpPr>
          <p:cNvPr id="110597" name="Oval 6">
            <a:extLst>
              <a:ext uri="{FF2B5EF4-FFF2-40B4-BE49-F238E27FC236}">
                <a16:creationId xmlns:a16="http://schemas.microsoft.com/office/drawing/2014/main" id="{8B66309E-045C-384F-A5AC-18DFB52E8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403" y="2643605"/>
            <a:ext cx="508000" cy="571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>
              <a:ea typeface="ＭＳ Ｐゴシック" panose="020B0600070205080204" pitchFamily="34" charset="-128"/>
            </a:endParaRPr>
          </a:p>
        </p:txBody>
      </p:sp>
      <p:sp>
        <p:nvSpPr>
          <p:cNvPr id="110598" name="Text Box 7">
            <a:extLst>
              <a:ext uri="{FF2B5EF4-FFF2-40B4-BE49-F238E27FC236}">
                <a16:creationId xmlns:a16="http://schemas.microsoft.com/office/drawing/2014/main" id="{B1FFAB58-64A4-AB4E-813A-0CD2949D4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950" y="2767772"/>
            <a:ext cx="31290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ea typeface="ＭＳ Ｐゴシック" panose="020B0600070205080204" pitchFamily="34" charset="-128"/>
              </a:rPr>
              <a:t>A</a:t>
            </a:r>
          </a:p>
        </p:txBody>
      </p:sp>
      <p:sp>
        <p:nvSpPr>
          <p:cNvPr id="110599" name="Text Box 8">
            <a:extLst>
              <a:ext uri="{FF2B5EF4-FFF2-40B4-BE49-F238E27FC236}">
                <a16:creationId xmlns:a16="http://schemas.microsoft.com/office/drawing/2014/main" id="{9F966F83-9E5A-E540-AEBB-D61128B38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3021" y="3913605"/>
            <a:ext cx="31290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ea typeface="ＭＳ Ｐゴシック" panose="020B0600070205080204" pitchFamily="34" charset="-128"/>
              </a:rPr>
              <a:t>B</a:t>
            </a:r>
          </a:p>
        </p:txBody>
      </p:sp>
      <p:sp>
        <p:nvSpPr>
          <p:cNvPr id="110600" name="Text Box 9">
            <a:extLst>
              <a:ext uri="{FF2B5EF4-FFF2-40B4-BE49-F238E27FC236}">
                <a16:creationId xmlns:a16="http://schemas.microsoft.com/office/drawing/2014/main" id="{F03507B6-D10E-9947-8122-3BF99171B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9258" y="2767772"/>
            <a:ext cx="32412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ea typeface="ＭＳ Ｐゴシック" panose="020B0600070205080204" pitchFamily="34" charset="-128"/>
              </a:rPr>
              <a:t>C</a:t>
            </a:r>
          </a:p>
        </p:txBody>
      </p:sp>
      <p:sp>
        <p:nvSpPr>
          <p:cNvPr id="110601" name="Line 11">
            <a:extLst>
              <a:ext uri="{FF2B5EF4-FFF2-40B4-BE49-F238E27FC236}">
                <a16:creationId xmlns:a16="http://schemas.microsoft.com/office/drawing/2014/main" id="{20AD6B32-451F-2A49-B6C5-1C15E20A533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403" y="3024605"/>
            <a:ext cx="952500" cy="825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0602" name="Line 12">
            <a:extLst>
              <a:ext uri="{FF2B5EF4-FFF2-40B4-BE49-F238E27FC236}">
                <a16:creationId xmlns:a16="http://schemas.microsoft.com/office/drawing/2014/main" id="{ABDAAFA4-1A2E-BE4F-80D7-4B189A6EF7F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4903" y="3151605"/>
            <a:ext cx="9525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0603" name="Line 13">
            <a:extLst>
              <a:ext uri="{FF2B5EF4-FFF2-40B4-BE49-F238E27FC236}">
                <a16:creationId xmlns:a16="http://schemas.microsoft.com/office/drawing/2014/main" id="{94CDE415-B16D-AE41-9A94-1FEE479238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1903" y="2897605"/>
            <a:ext cx="2222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0604" name="Line 14">
            <a:extLst>
              <a:ext uri="{FF2B5EF4-FFF2-40B4-BE49-F238E27FC236}">
                <a16:creationId xmlns:a16="http://schemas.microsoft.com/office/drawing/2014/main" id="{4EE4800C-56FE-4C44-9F69-0CE26FFF0D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45403" y="3215105"/>
            <a:ext cx="952500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0605" name="Line 15">
            <a:extLst>
              <a:ext uri="{FF2B5EF4-FFF2-40B4-BE49-F238E27FC236}">
                <a16:creationId xmlns:a16="http://schemas.microsoft.com/office/drawing/2014/main" id="{E699BCC0-066F-3F44-BC54-37B173FF9C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903" y="2707105"/>
            <a:ext cx="234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A3F3E0-C692-374C-AC95-335C9D07E97E}"/>
              </a:ext>
            </a:extLst>
          </p:cNvPr>
          <p:cNvSpPr/>
          <p:nvPr/>
        </p:nvSpPr>
        <p:spPr>
          <a:xfrm>
            <a:off x="6598135" y="173064"/>
            <a:ext cx="1273658" cy="949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/>
              <a:t>Initially: </a:t>
            </a:r>
          </a:p>
          <a:p>
            <a:r>
              <a:rPr lang="en-US" altLang="en-US"/>
              <a:t>PR(A)=1</a:t>
            </a:r>
          </a:p>
          <a:p>
            <a:r>
              <a:rPr lang="en-US" altLang="en-US"/>
              <a:t>PR(B)=1</a:t>
            </a:r>
          </a:p>
          <a:p>
            <a:r>
              <a:rPr lang="en-US" altLang="en-US"/>
              <a:t>PR(C)=1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5CE874-1EB2-B446-844E-D7A9C29E0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80" y="952204"/>
            <a:ext cx="56781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alibri" panose="020F0502020204030204" pitchFamily="34" charset="0"/>
                <a:ea typeface="ＭＳ Ｐゴシック" panose="020B0600070205080204" pitchFamily="34" charset="-128"/>
              </a:rPr>
              <a:t>PR(A) = (1-d) + d (PR(T</a:t>
            </a:r>
            <a:r>
              <a:rPr lang="en-US" altLang="en-US" sz="2000" baseline="-25000">
                <a:latin typeface="Calibri" panose="020F0502020204030204" pitchFamily="34" charset="0"/>
                <a:ea typeface="ＭＳ Ｐゴシック" panose="020B0600070205080204" pitchFamily="34" charset="-128"/>
              </a:rPr>
              <a:t>1</a:t>
            </a:r>
            <a:r>
              <a:rPr lang="en-US" altLang="en-US" sz="2000">
                <a:latin typeface="Calibri" panose="020F0502020204030204" pitchFamily="34" charset="0"/>
                <a:ea typeface="ＭＳ Ｐゴシック" panose="020B0600070205080204" pitchFamily="34" charset="-128"/>
              </a:rPr>
              <a:t>) / C(T</a:t>
            </a:r>
            <a:r>
              <a:rPr lang="en-US" altLang="en-US" sz="2000" baseline="-25000">
                <a:latin typeface="Calibri" panose="020F0502020204030204" pitchFamily="34" charset="0"/>
                <a:ea typeface="ＭＳ Ｐゴシック" panose="020B0600070205080204" pitchFamily="34" charset="-128"/>
              </a:rPr>
              <a:t>1</a:t>
            </a:r>
            <a:r>
              <a:rPr lang="en-US" altLang="en-US" sz="2000">
                <a:latin typeface="Calibri" panose="020F0502020204030204" pitchFamily="34" charset="0"/>
                <a:ea typeface="ＭＳ Ｐゴシック" panose="020B0600070205080204" pitchFamily="34" charset="-128"/>
              </a:rPr>
              <a:t>) + ….. + PR(T</a:t>
            </a:r>
            <a:r>
              <a:rPr lang="en-US" altLang="en-US" sz="2000" baseline="-25000">
                <a:latin typeface="Calibri" panose="020F0502020204030204" pitchFamily="34" charset="0"/>
                <a:ea typeface="ＭＳ Ｐゴシック" panose="020B0600070205080204" pitchFamily="34" charset="-128"/>
              </a:rPr>
              <a:t>n</a:t>
            </a:r>
            <a:r>
              <a:rPr lang="en-US" altLang="en-US" sz="2000">
                <a:latin typeface="Calibri" panose="020F0502020204030204" pitchFamily="34" charset="0"/>
                <a:ea typeface="ＭＳ Ｐゴシック" panose="020B0600070205080204" pitchFamily="34" charset="-128"/>
              </a:rPr>
              <a:t>) / C(T</a:t>
            </a:r>
            <a:r>
              <a:rPr lang="en-US" altLang="en-US" sz="2000" baseline="-25000">
                <a:latin typeface="Calibri" panose="020F0502020204030204" pitchFamily="34" charset="0"/>
                <a:ea typeface="ＭＳ Ｐゴシック" panose="020B0600070205080204" pitchFamily="34" charset="-128"/>
              </a:rPr>
              <a:t>n</a:t>
            </a:r>
            <a:r>
              <a:rPr lang="en-US" altLang="en-US" sz="2000">
                <a:latin typeface="Calibri" panose="020F0502020204030204" pitchFamily="34" charset="0"/>
                <a:ea typeface="ＭＳ Ｐゴシック" panose="020B0600070205080204" pitchFamily="34" charset="-128"/>
              </a:rPr>
              <a:t>)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98255-3D4C-7345-B690-881491A89221}"/>
              </a:ext>
            </a:extLst>
          </p:cNvPr>
          <p:cNvSpPr txBox="1"/>
          <p:nvPr/>
        </p:nvSpPr>
        <p:spPr>
          <a:xfrm>
            <a:off x="578810" y="1490735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</a:t>
            </a:r>
            <a:r>
              <a:rPr lang="en-US"/>
              <a:t>=0.8</a:t>
            </a:r>
          </a:p>
        </p:txBody>
      </p:sp>
    </p:spTree>
    <p:extLst>
      <p:ext uri="{BB962C8B-B14F-4D97-AF65-F5344CB8AC3E}">
        <p14:creationId xmlns:p14="http://schemas.microsoft.com/office/powerpoint/2010/main" val="988307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EB08-3A25-0140-9A80-68A738C5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9EAC2-4342-4E4C-AC19-B4758F9AE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26" y="1351722"/>
            <a:ext cx="8110332" cy="2136913"/>
          </a:xfrm>
        </p:spPr>
        <p:txBody>
          <a:bodyPr/>
          <a:lstStyle/>
          <a:p>
            <a:r>
              <a:rPr lang="en-US"/>
              <a:t>Review last class: PageRank</a:t>
            </a:r>
          </a:p>
          <a:p>
            <a:r>
              <a:rPr lang="en-US"/>
              <a:t>Recommendation system</a:t>
            </a:r>
          </a:p>
          <a:p>
            <a:r>
              <a:rPr lang="en-US"/>
              <a:t>Big data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15AB0-3E70-8944-ACD0-D8418C873BCC}"/>
              </a:ext>
            </a:extLst>
          </p:cNvPr>
          <p:cNvSpPr txBox="1"/>
          <p:nvPr/>
        </p:nvSpPr>
        <p:spPr>
          <a:xfrm>
            <a:off x="492648" y="5230167"/>
            <a:ext cx="667682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Acknowledgement: We thank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Andrew Schwartz of Stonybrook for sharing some of the original slides on Big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376091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>
            <a:extLst>
              <a:ext uri="{FF2B5EF4-FFF2-40B4-BE49-F238E27FC236}">
                <a16:creationId xmlns:a16="http://schemas.microsoft.com/office/drawing/2014/main" id="{4A5F97C7-1D42-3D95-078C-4FCF020726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129646"/>
            <a:ext cx="6858000" cy="949854"/>
          </a:xfrm>
        </p:spPr>
        <p:txBody>
          <a:bodyPr/>
          <a:lstStyle/>
          <a:p>
            <a:r>
              <a:rPr lang="en-US" altLang="en-US"/>
              <a:t>Recommendation Systems</a:t>
            </a:r>
          </a:p>
        </p:txBody>
      </p:sp>
      <p:sp>
        <p:nvSpPr>
          <p:cNvPr id="131074" name="Content Placeholder 2">
            <a:extLst>
              <a:ext uri="{FF2B5EF4-FFF2-40B4-BE49-F238E27FC236}">
                <a16:creationId xmlns:a16="http://schemas.microsoft.com/office/drawing/2014/main" id="{9CE2765D-AF4D-4904-FE41-6AA4896EED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43000" y="762001"/>
            <a:ext cx="6858000" cy="3775604"/>
          </a:xfrm>
        </p:spPr>
        <p:txBody>
          <a:bodyPr/>
          <a:lstStyle/>
          <a:p>
            <a:r>
              <a:rPr lang="en-US" altLang="en-US"/>
              <a:t>Advertising on traditional medias</a:t>
            </a:r>
          </a:p>
          <a:p>
            <a:pPr lvl="1"/>
            <a:r>
              <a:rPr lang="en-US" altLang="en-US"/>
              <a:t>Can’t be customized to each user; many ad showings do not reach intended targets</a:t>
            </a:r>
          </a:p>
          <a:p>
            <a:r>
              <a:rPr lang="en-US" altLang="en-US"/>
              <a:t>Big data on user behaviors tell what a user may like</a:t>
            </a:r>
          </a:p>
          <a:p>
            <a:pPr lvl="1"/>
            <a:r>
              <a:rPr lang="en-US" altLang="en-US"/>
              <a:t>Allow online, targeted advertising</a:t>
            </a:r>
          </a:p>
          <a:p>
            <a:pPr lvl="1"/>
            <a:r>
              <a:rPr lang="en-US" altLang="en-US"/>
              <a:t>Broaden the ad market (low‐interest items are appropriate targets now)</a:t>
            </a:r>
          </a:p>
          <a:p>
            <a:r>
              <a:rPr lang="en-US" altLang="en-US"/>
              <a:t>Make online advertising much more effective =&gt; for the first time allow very large businesses to thrive on advertising alone</a:t>
            </a:r>
          </a:p>
        </p:txBody>
      </p:sp>
      <p:sp>
        <p:nvSpPr>
          <p:cNvPr id="131075" name="Slide Number Placeholder 3">
            <a:extLst>
              <a:ext uri="{FF2B5EF4-FFF2-40B4-BE49-F238E27FC236}">
                <a16:creationId xmlns:a16="http://schemas.microsoft.com/office/drawing/2014/main" id="{4BBFB772-9DFB-4835-6E0C-F7882ABC1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19100" indent="-23811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952462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333447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714431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095416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476401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857386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238370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761970" fontAlgn="base">
              <a:spcBef>
                <a:spcPct val="0"/>
              </a:spcBef>
              <a:spcAft>
                <a:spcPct val="0"/>
              </a:spcAft>
              <a:buClrTx/>
            </a:pPr>
            <a:fld id="{051672AE-B8EB-E443-B4F1-C74B8A3757D5}" type="slidenum">
              <a:rPr lang="en-US" altLang="zh-CN" kern="120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rPr>
              <a:pPr defTabSz="761970" fontAlgn="base">
                <a:spcBef>
                  <a:spcPct val="0"/>
                </a:spcBef>
                <a:spcAft>
                  <a:spcPct val="0"/>
                </a:spcAft>
                <a:buClrTx/>
              </a:pPr>
              <a:t>14</a:t>
            </a:fld>
            <a:endParaRPr lang="en-US" altLang="zh-CN" kern="120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1">
            <a:extLst>
              <a:ext uri="{FF2B5EF4-FFF2-40B4-BE49-F238E27FC236}">
                <a16:creationId xmlns:a16="http://schemas.microsoft.com/office/drawing/2014/main" id="{66F8057F-049C-2D9F-27FE-C665C70C9E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Applications</a:t>
            </a:r>
          </a:p>
        </p:txBody>
      </p:sp>
      <p:sp>
        <p:nvSpPr>
          <p:cNvPr id="132098" name="Content Placeholder 2">
            <a:extLst>
              <a:ext uri="{FF2B5EF4-FFF2-40B4-BE49-F238E27FC236}">
                <a16:creationId xmlns:a16="http://schemas.microsoft.com/office/drawing/2014/main" id="{452CC3B6-CF35-0600-0E8D-0D0362186C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Search ads</a:t>
            </a:r>
          </a:p>
          <a:p>
            <a:r>
              <a:rPr lang="en-US" altLang="en-US"/>
              <a:t>Product recommendations at online retailers</a:t>
            </a:r>
          </a:p>
          <a:p>
            <a:r>
              <a:rPr lang="en-US" altLang="en-US"/>
              <a:t>Movie recommendations</a:t>
            </a:r>
          </a:p>
          <a:p>
            <a:r>
              <a:rPr lang="en-US" altLang="en-US"/>
              <a:t>YouTube suggestions</a:t>
            </a:r>
          </a:p>
          <a:p>
            <a:r>
              <a:rPr lang="en-US" altLang="en-US"/>
              <a:t>Recommendations for news articles, blogs</a:t>
            </a:r>
          </a:p>
          <a:p>
            <a:r>
              <a:rPr lang="en-US" altLang="en-US"/>
              <a:t>… …</a:t>
            </a:r>
          </a:p>
        </p:txBody>
      </p:sp>
      <p:sp>
        <p:nvSpPr>
          <p:cNvPr id="132099" name="Slide Number Placeholder 3">
            <a:extLst>
              <a:ext uri="{FF2B5EF4-FFF2-40B4-BE49-F238E27FC236}">
                <a16:creationId xmlns:a16="http://schemas.microsoft.com/office/drawing/2014/main" id="{E15F61AA-4659-DE6B-E6DD-E2C35D0E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19100" indent="-23811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952462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333447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714431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095416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476401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857386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238370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761970" fontAlgn="base">
              <a:spcBef>
                <a:spcPct val="0"/>
              </a:spcBef>
              <a:spcAft>
                <a:spcPct val="0"/>
              </a:spcAft>
              <a:buClrTx/>
            </a:pPr>
            <a:fld id="{1A077F93-BBEB-6144-8763-7610F97452E5}" type="slidenum">
              <a:rPr lang="en-US" altLang="zh-CN" kern="120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rPr>
              <a:pPr defTabSz="761970" fontAlgn="base">
                <a:spcBef>
                  <a:spcPct val="0"/>
                </a:spcBef>
                <a:spcAft>
                  <a:spcPct val="0"/>
                </a:spcAft>
                <a:buClrTx/>
              </a:pPr>
              <a:t>15</a:t>
            </a:fld>
            <a:endParaRPr lang="en-US" altLang="zh-CN" kern="120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>
            <a:extLst>
              <a:ext uri="{FF2B5EF4-FFF2-40B4-BE49-F238E27FC236}">
                <a16:creationId xmlns:a16="http://schemas.microsoft.com/office/drawing/2014/main" id="{3FAF3E13-73CC-FE51-974E-5397E97166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Methods for Recommendation</a:t>
            </a:r>
          </a:p>
        </p:txBody>
      </p:sp>
      <p:sp>
        <p:nvSpPr>
          <p:cNvPr id="133122" name="Content Placeholder 2">
            <a:extLst>
              <a:ext uri="{FF2B5EF4-FFF2-40B4-BE49-F238E27FC236}">
                <a16:creationId xmlns:a16="http://schemas.microsoft.com/office/drawing/2014/main" id="{45392701-8F25-BF84-71E5-82AC82A211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Identify user/item profiles and match them for recommendation</a:t>
            </a:r>
          </a:p>
          <a:p>
            <a:pPr lvl="1"/>
            <a:r>
              <a:rPr lang="en-US" altLang="en-US"/>
              <a:t>Content‐based recommendation</a:t>
            </a:r>
          </a:p>
          <a:p>
            <a:r>
              <a:rPr lang="en-US" altLang="en-US"/>
              <a:t>Link similar users and identify preferred items by similar users as recommendation</a:t>
            </a:r>
          </a:p>
          <a:p>
            <a:pPr lvl="1"/>
            <a:r>
              <a:rPr lang="en-US" altLang="en-US"/>
              <a:t>Collaborative filtering </a:t>
            </a:r>
          </a:p>
        </p:txBody>
      </p:sp>
      <p:sp>
        <p:nvSpPr>
          <p:cNvPr id="133123" name="Slide Number Placeholder 3">
            <a:extLst>
              <a:ext uri="{FF2B5EF4-FFF2-40B4-BE49-F238E27FC236}">
                <a16:creationId xmlns:a16="http://schemas.microsoft.com/office/drawing/2014/main" id="{786B0916-28A1-560B-BD7A-83EF4025D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19100" indent="-23811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952462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333447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714431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095416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476401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857386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238370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761970" fontAlgn="base">
              <a:spcBef>
                <a:spcPct val="0"/>
              </a:spcBef>
              <a:spcAft>
                <a:spcPct val="0"/>
              </a:spcAft>
              <a:buClrTx/>
            </a:pPr>
            <a:fld id="{E516B546-A6E7-CB40-ADDD-B989D83AE9A1}" type="slidenum">
              <a:rPr lang="en-US" altLang="zh-CN" kern="120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rPr>
              <a:pPr defTabSz="761970" fontAlgn="base">
                <a:spcBef>
                  <a:spcPct val="0"/>
                </a:spcBef>
                <a:spcAft>
                  <a:spcPct val="0"/>
                </a:spcAft>
                <a:buClrTx/>
              </a:pPr>
              <a:t>16</a:t>
            </a:fld>
            <a:endParaRPr lang="en-US" altLang="zh-CN" kern="120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le 1">
            <a:extLst>
              <a:ext uri="{FF2B5EF4-FFF2-40B4-BE49-F238E27FC236}">
                <a16:creationId xmlns:a16="http://schemas.microsoft.com/office/drawing/2014/main" id="{83EA88A3-8856-8909-37F3-F3697818C1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Content‐Based Recommendation</a:t>
            </a:r>
          </a:p>
        </p:txBody>
      </p:sp>
      <p:sp>
        <p:nvSpPr>
          <p:cNvPr id="134146" name="Content Placeholder 2">
            <a:extLst>
              <a:ext uri="{FF2B5EF4-FFF2-40B4-BE49-F238E27FC236}">
                <a16:creationId xmlns:a16="http://schemas.microsoft.com/office/drawing/2014/main" id="{B1BA7053-381A-B1BC-7415-13E1596099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Identify user/item profiles and match them for recommendation</a:t>
            </a:r>
          </a:p>
          <a:p>
            <a:r>
              <a:rPr lang="en-US" altLang="en-US"/>
              <a:t>Search ads</a:t>
            </a:r>
          </a:p>
          <a:p>
            <a:pPr lvl="1"/>
            <a:r>
              <a:rPr lang="en-US" altLang="en-US"/>
              <a:t>Item profiles are categories and keywords for ads</a:t>
            </a:r>
          </a:p>
          <a:p>
            <a:pPr lvl="1"/>
            <a:r>
              <a:rPr lang="en-US" altLang="en-US"/>
              <a:t>User profiles are the keywords user provided for search</a:t>
            </a:r>
          </a:p>
        </p:txBody>
      </p:sp>
      <p:sp>
        <p:nvSpPr>
          <p:cNvPr id="134147" name="Slide Number Placeholder 3">
            <a:extLst>
              <a:ext uri="{FF2B5EF4-FFF2-40B4-BE49-F238E27FC236}">
                <a16:creationId xmlns:a16="http://schemas.microsoft.com/office/drawing/2014/main" id="{267A3734-DE86-E447-269E-6034B0AC8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19100" indent="-23811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952462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333447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714431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095416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476401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857386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238370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761970" fontAlgn="base">
              <a:spcBef>
                <a:spcPct val="0"/>
              </a:spcBef>
              <a:spcAft>
                <a:spcPct val="0"/>
              </a:spcAft>
              <a:buClrTx/>
            </a:pPr>
            <a:fld id="{6923A1BE-4D43-6F45-89FA-CBA67A3D0613}" type="slidenum">
              <a:rPr lang="en-US" altLang="zh-CN" kern="120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rPr>
              <a:pPr defTabSz="761970" fontAlgn="base">
                <a:spcBef>
                  <a:spcPct val="0"/>
                </a:spcBef>
                <a:spcAft>
                  <a:spcPct val="0"/>
                </a:spcAft>
                <a:buClrTx/>
              </a:pPr>
              <a:t>17</a:t>
            </a:fld>
            <a:endParaRPr lang="en-US" altLang="zh-CN" kern="120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>
            <a:extLst>
              <a:ext uri="{FF2B5EF4-FFF2-40B4-BE49-F238E27FC236}">
                <a16:creationId xmlns:a16="http://schemas.microsoft.com/office/drawing/2014/main" id="{EDD733D9-F3DE-7CE5-F8B7-1B4D5AD39E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Obtain Item Features from Tags</a:t>
            </a:r>
          </a:p>
        </p:txBody>
      </p:sp>
      <p:sp>
        <p:nvSpPr>
          <p:cNvPr id="135170" name="Content Placeholder 2">
            <a:extLst>
              <a:ext uri="{FF2B5EF4-FFF2-40B4-BE49-F238E27FC236}">
                <a16:creationId xmlns:a16="http://schemas.microsoft.com/office/drawing/2014/main" id="{AAAFF3F1-F2CC-1CD2-95FA-4E185A5005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9277" y="969698"/>
            <a:ext cx="8379069" cy="4233334"/>
          </a:xfrm>
        </p:spPr>
        <p:txBody>
          <a:bodyPr/>
          <a:lstStyle/>
          <a:p>
            <a:r>
              <a:rPr lang="en-US" altLang="en-US" sz="2400" dirty="0"/>
              <a:t>Too little descriptive information: images</a:t>
            </a:r>
          </a:p>
          <a:p>
            <a:pPr lvl="1"/>
            <a:r>
              <a:rPr lang="en-US" altLang="en-US" sz="2000" dirty="0"/>
              <a:t>Tagging</a:t>
            </a:r>
          </a:p>
          <a:p>
            <a:r>
              <a:rPr lang="en-US" altLang="en-US" sz="2400" dirty="0"/>
              <a:t>How to tag images?</a:t>
            </a:r>
          </a:p>
          <a:p>
            <a:pPr lvl="1"/>
            <a:r>
              <a:rPr lang="en-US" altLang="en-US" sz="2000" dirty="0"/>
              <a:t>Computer vision</a:t>
            </a:r>
          </a:p>
          <a:p>
            <a:pPr lvl="2"/>
            <a:r>
              <a:rPr lang="en-US" altLang="en-US" sz="1800" dirty="0"/>
              <a:t>ImageNet: (</a:t>
            </a:r>
            <a:r>
              <a:rPr lang="en-US" altLang="en-US" sz="1800" dirty="0">
                <a:hlinkClick r:id="rId2"/>
              </a:rPr>
              <a:t>https://www.historyofdatascience.com/imagenet-a-pioneering-vision-for-computers/</a:t>
            </a:r>
            <a:r>
              <a:rPr lang="en-US" altLang="en-US" sz="1800" dirty="0"/>
              <a:t>), </a:t>
            </a:r>
            <a:r>
              <a:rPr lang="en-US" sz="1800" b="1" dirty="0"/>
              <a:t>the ImageNet database now contains more than 14 million annotated images.</a:t>
            </a:r>
            <a:endParaRPr lang="en-US" altLang="en-US" sz="1800" dirty="0"/>
          </a:p>
          <a:p>
            <a:pPr lvl="2"/>
            <a:r>
              <a:rPr lang="en-US" altLang="en-US" sz="1800" dirty="0" err="1"/>
              <a:t>Mapreduce</a:t>
            </a:r>
            <a:r>
              <a:rPr lang="en-US" altLang="en-US" sz="1800" dirty="0"/>
              <a:t>?</a:t>
            </a:r>
          </a:p>
          <a:p>
            <a:pPr lvl="2"/>
            <a:r>
              <a:rPr lang="en-US" altLang="en-US" sz="1800" dirty="0"/>
              <a:t>ImageNet to </a:t>
            </a:r>
            <a:r>
              <a:rPr lang="en-US" altLang="en-US" sz="1800" dirty="0" err="1"/>
              <a:t>ChatGPT</a:t>
            </a:r>
            <a:r>
              <a:rPr lang="en-US" altLang="en-US" sz="1800" dirty="0"/>
              <a:t>: </a:t>
            </a:r>
            <a:r>
              <a:rPr lang="en-US" altLang="en-US" sz="1800" dirty="0">
                <a:hlinkClick r:id="rId3"/>
              </a:rPr>
              <a:t>https://www.youtube.com/watch?v=upYWPko6hvA</a:t>
            </a:r>
            <a:endParaRPr lang="en-US" altLang="en-US" sz="1800" dirty="0"/>
          </a:p>
          <a:p>
            <a:pPr lvl="2"/>
            <a:endParaRPr lang="en-US" altLang="en-US" sz="1800" dirty="0"/>
          </a:p>
          <a:p>
            <a:pPr lvl="1"/>
            <a:r>
              <a:rPr lang="en-US" altLang="en-US" sz="2000" dirty="0"/>
              <a:t>Web crawling and mining</a:t>
            </a:r>
          </a:p>
        </p:txBody>
      </p:sp>
      <p:sp>
        <p:nvSpPr>
          <p:cNvPr id="135171" name="Slide Number Placeholder 3">
            <a:extLst>
              <a:ext uri="{FF2B5EF4-FFF2-40B4-BE49-F238E27FC236}">
                <a16:creationId xmlns:a16="http://schemas.microsoft.com/office/drawing/2014/main" id="{14997B4A-FAE0-F325-8D81-1B8CDAE7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19100" indent="-23811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952462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333447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714431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095416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476401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857386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238370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761970" fontAlgn="base">
              <a:spcBef>
                <a:spcPct val="0"/>
              </a:spcBef>
              <a:spcAft>
                <a:spcPct val="0"/>
              </a:spcAft>
              <a:buClrTx/>
            </a:pPr>
            <a:fld id="{71941C9A-88DF-7F49-8B68-20F8D784833F}" type="slidenum">
              <a:rPr lang="en-US" altLang="zh-CN" kern="120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rPr>
              <a:pPr defTabSz="761970" fontAlgn="base">
                <a:spcBef>
                  <a:spcPct val="0"/>
                </a:spcBef>
                <a:spcAft>
                  <a:spcPct val="0"/>
                </a:spcAft>
                <a:buClrTx/>
              </a:pPr>
              <a:t>18</a:t>
            </a:fld>
            <a:endParaRPr lang="en-US" altLang="zh-CN" kern="120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itle 1">
            <a:extLst>
              <a:ext uri="{FF2B5EF4-FFF2-40B4-BE49-F238E27FC236}">
                <a16:creationId xmlns:a16="http://schemas.microsoft.com/office/drawing/2014/main" id="{30A8E095-919B-687A-FEBD-FA60163C66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127001"/>
            <a:ext cx="6858000" cy="949854"/>
          </a:xfrm>
        </p:spPr>
        <p:txBody>
          <a:bodyPr/>
          <a:lstStyle/>
          <a:p>
            <a:r>
              <a:rPr lang="en-US" altLang="en-US"/>
              <a:t>Obtain User Profiles</a:t>
            </a:r>
          </a:p>
        </p:txBody>
      </p:sp>
      <p:sp>
        <p:nvSpPr>
          <p:cNvPr id="136194" name="Content Placeholder 2">
            <a:extLst>
              <a:ext uri="{FF2B5EF4-FFF2-40B4-BE49-F238E27FC236}">
                <a16:creationId xmlns:a16="http://schemas.microsoft.com/office/drawing/2014/main" id="{C4FF8370-120E-4AAA-0400-854DD05FFE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06500" y="762000"/>
            <a:ext cx="6858000" cy="4441032"/>
          </a:xfrm>
        </p:spPr>
        <p:txBody>
          <a:bodyPr/>
          <a:lstStyle/>
          <a:p>
            <a:r>
              <a:rPr lang="en-US" altLang="en-US"/>
              <a:t>Probably the most valuable data are those that contain user activities or behaviors</a:t>
            </a:r>
          </a:p>
          <a:p>
            <a:r>
              <a:rPr lang="en-US" altLang="en-US"/>
              <a:t>Direct: search keywords, filing out profiles/surveys</a:t>
            </a:r>
          </a:p>
          <a:p>
            <a:r>
              <a:rPr lang="en-US" altLang="en-US"/>
              <a:t>Indirect inference:</a:t>
            </a:r>
          </a:p>
          <a:p>
            <a:pPr lvl="1"/>
            <a:r>
              <a:rPr lang="en-US" altLang="en-US"/>
              <a:t>blogposts, tweets</a:t>
            </a:r>
          </a:p>
          <a:p>
            <a:pPr lvl="1"/>
            <a:r>
              <a:rPr lang="en-US" altLang="en-US"/>
              <a:t>browsing history (offer free content to attract users, infer their profiles, and show targeted recommendation)</a:t>
            </a:r>
          </a:p>
          <a:p>
            <a:r>
              <a:rPr lang="en-US" altLang="en-US"/>
              <a:t>offer free entertainment (games) to attract users, …</a:t>
            </a:r>
          </a:p>
        </p:txBody>
      </p:sp>
      <p:sp>
        <p:nvSpPr>
          <p:cNvPr id="136195" name="Slide Number Placeholder 3">
            <a:extLst>
              <a:ext uri="{FF2B5EF4-FFF2-40B4-BE49-F238E27FC236}">
                <a16:creationId xmlns:a16="http://schemas.microsoft.com/office/drawing/2014/main" id="{29C8BD0C-A9E2-08C0-1500-31DAAC7A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19100" indent="-23811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952462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333447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714431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095416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476401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857386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238370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761970" fontAlgn="base">
              <a:spcBef>
                <a:spcPct val="0"/>
              </a:spcBef>
              <a:spcAft>
                <a:spcPct val="0"/>
              </a:spcAft>
              <a:buClrTx/>
            </a:pPr>
            <a:fld id="{470F3FE7-2D0A-B845-AD3C-B6375D82C424}" type="slidenum">
              <a:rPr lang="en-US" altLang="zh-CN" kern="120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rPr>
              <a:pPr defTabSz="761970" fontAlgn="base">
                <a:spcBef>
                  <a:spcPct val="0"/>
                </a:spcBef>
                <a:spcAft>
                  <a:spcPct val="0"/>
                </a:spcAft>
                <a:buClrTx/>
              </a:pPr>
              <a:t>19</a:t>
            </a:fld>
            <a:endParaRPr lang="en-US" altLang="zh-CN" kern="120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EB08-3A25-0140-9A80-68A738C5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9EAC2-4342-4E4C-AC19-B4758F9AE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26" y="1351722"/>
            <a:ext cx="8110332" cy="2136913"/>
          </a:xfrm>
        </p:spPr>
        <p:txBody>
          <a:bodyPr/>
          <a:lstStyle/>
          <a:p>
            <a:r>
              <a:rPr lang="en-US"/>
              <a:t>Review last class: PageRank</a:t>
            </a:r>
          </a:p>
          <a:p>
            <a:r>
              <a:rPr lang="en-US"/>
              <a:t>Recommendation system</a:t>
            </a:r>
          </a:p>
          <a:p>
            <a:r>
              <a:rPr lang="en-US"/>
              <a:t>Big data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15AB0-3E70-8944-ACD0-D8418C873BCC}"/>
              </a:ext>
            </a:extLst>
          </p:cNvPr>
          <p:cNvSpPr txBox="1"/>
          <p:nvPr/>
        </p:nvSpPr>
        <p:spPr>
          <a:xfrm>
            <a:off x="492648" y="5230167"/>
            <a:ext cx="667682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Acknowledgement: We thank </a:t>
            </a:r>
            <a:r>
              <a:rPr lang="en-US" sz="1100">
                <a:solidFill>
                  <a:srgbClr val="4343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Andrew Schwartz of Stonybrook for sharing some of the original slides on Big Data.</a:t>
            </a:r>
          </a:p>
          <a:p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91217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>
            <a:extLst>
              <a:ext uri="{FF2B5EF4-FFF2-40B4-BE49-F238E27FC236}">
                <a16:creationId xmlns:a16="http://schemas.microsoft.com/office/drawing/2014/main" id="{7F3B610B-2676-769B-9A8F-97430F5B32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Collaborative Filtering</a:t>
            </a:r>
          </a:p>
        </p:txBody>
      </p:sp>
      <p:sp>
        <p:nvSpPr>
          <p:cNvPr id="138242" name="Content Placeholder 2">
            <a:extLst>
              <a:ext uri="{FF2B5EF4-FFF2-40B4-BE49-F238E27FC236}">
                <a16:creationId xmlns:a16="http://schemas.microsoft.com/office/drawing/2014/main" id="{2615D746-C87F-314B-E408-676B27922F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Find similar users for a given target user and identify preferred items by similar users as recommendation</a:t>
            </a:r>
          </a:p>
          <a:p>
            <a:r>
              <a:rPr lang="en-US" altLang="en-US"/>
              <a:t>Clustering users</a:t>
            </a:r>
          </a:p>
        </p:txBody>
      </p:sp>
      <p:sp>
        <p:nvSpPr>
          <p:cNvPr id="138243" name="Slide Number Placeholder 3">
            <a:extLst>
              <a:ext uri="{FF2B5EF4-FFF2-40B4-BE49-F238E27FC236}">
                <a16:creationId xmlns:a16="http://schemas.microsoft.com/office/drawing/2014/main" id="{5DECE220-00C6-8AAF-215C-A3BA46DA8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19100" indent="-23811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952462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333447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714431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095416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476401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857386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238370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761970" fontAlgn="base">
              <a:spcBef>
                <a:spcPct val="0"/>
              </a:spcBef>
              <a:spcAft>
                <a:spcPct val="0"/>
              </a:spcAft>
              <a:buClrTx/>
            </a:pPr>
            <a:fld id="{A32D3FFB-C017-9844-8A40-71C2FBCC4F58}" type="slidenum">
              <a:rPr lang="en-US" altLang="zh-CN" kern="120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rPr>
              <a:pPr defTabSz="761970" fontAlgn="base">
                <a:spcBef>
                  <a:spcPct val="0"/>
                </a:spcBef>
                <a:spcAft>
                  <a:spcPct val="0"/>
                </a:spcAft>
                <a:buClrTx/>
              </a:pPr>
              <a:t>20</a:t>
            </a:fld>
            <a:endParaRPr lang="en-US" altLang="zh-CN" kern="120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itle 1">
            <a:extLst>
              <a:ext uri="{FF2B5EF4-FFF2-40B4-BE49-F238E27FC236}">
                <a16:creationId xmlns:a16="http://schemas.microsoft.com/office/drawing/2014/main" id="{FB716A5A-4162-C04E-2441-3DA8890463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NetFlix Challenge</a:t>
            </a:r>
          </a:p>
        </p:txBody>
      </p:sp>
      <p:sp>
        <p:nvSpPr>
          <p:cNvPr id="140290" name="Content Placeholder 2">
            <a:extLst>
              <a:ext uri="{FF2B5EF4-FFF2-40B4-BE49-F238E27FC236}">
                <a16:creationId xmlns:a16="http://schemas.microsoft.com/office/drawing/2014/main" id="{EB1F1EF6-20B8-56C2-CFA2-3A347E01B0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Movie recommendation, from the labs, winning  the Netflix prize.</a:t>
            </a:r>
          </a:p>
          <a:p>
            <a:r>
              <a:rPr lang="en-US" altLang="en-US"/>
              <a:t>AT&amp;T Labs researchers and million dollar Netflix Prize co-winners, Chris Volinsky and Robert Bell, describe their three-year quest to improve the </a:t>
            </a:r>
            <a:r>
              <a:rPr lang="en-US" altLang="en-US">
                <a:solidFill>
                  <a:srgbClr val="C00000"/>
                </a:solidFill>
              </a:rPr>
              <a:t>collaborative filtering algorithm </a:t>
            </a:r>
            <a:r>
              <a:rPr lang="en-US" altLang="en-US"/>
              <a:t>Netflix relies on to make millions of movie recommendations.</a:t>
            </a:r>
          </a:p>
          <a:p>
            <a:pPr lvl="1"/>
            <a:r>
              <a:rPr lang="en-US" altLang="en-US">
                <a:hlinkClick r:id="rId2"/>
              </a:rPr>
              <a:t>https://www.youtube.com/watch?v=ImpV70uLxyw</a:t>
            </a:r>
            <a:endParaRPr lang="en-US" altLang="en-US"/>
          </a:p>
          <a:p>
            <a:pPr lvl="1"/>
            <a:endParaRPr lang="en-US" altLang="en-US"/>
          </a:p>
        </p:txBody>
      </p:sp>
      <p:sp>
        <p:nvSpPr>
          <p:cNvPr id="140291" name="Slide Number Placeholder 3">
            <a:extLst>
              <a:ext uri="{FF2B5EF4-FFF2-40B4-BE49-F238E27FC236}">
                <a16:creationId xmlns:a16="http://schemas.microsoft.com/office/drawing/2014/main" id="{D02666EB-D757-823F-1EC3-EED8D62C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19100" indent="-23811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952462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333447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714431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095416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476401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857386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238370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761970" fontAlgn="base">
              <a:spcBef>
                <a:spcPct val="0"/>
              </a:spcBef>
              <a:spcAft>
                <a:spcPct val="0"/>
              </a:spcAft>
              <a:buClrTx/>
            </a:pPr>
            <a:fld id="{22BC8207-742E-CB47-AC72-F4745D945663}" type="slidenum">
              <a:rPr lang="en-US" altLang="zh-CN" kern="120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rPr>
              <a:pPr defTabSz="761970" fontAlgn="base">
                <a:spcBef>
                  <a:spcPct val="0"/>
                </a:spcBef>
                <a:spcAft>
                  <a:spcPct val="0"/>
                </a:spcAft>
                <a:buClrTx/>
              </a:pPr>
              <a:t>21</a:t>
            </a:fld>
            <a:endParaRPr lang="en-US" altLang="zh-CN" kern="120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>
            <a:extLst>
              <a:ext uri="{FF2B5EF4-FFF2-40B4-BE49-F238E27FC236}">
                <a16:creationId xmlns:a16="http://schemas.microsoft.com/office/drawing/2014/main" id="{5C60D503-B96F-498D-D538-16FD5F9AC1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Offline/online Recommendation</a:t>
            </a:r>
          </a:p>
        </p:txBody>
      </p:sp>
      <p:sp>
        <p:nvSpPr>
          <p:cNvPr id="141314" name="Content Placeholder 2">
            <a:extLst>
              <a:ext uri="{FF2B5EF4-FFF2-40B4-BE49-F238E27FC236}">
                <a16:creationId xmlns:a16="http://schemas.microsoft.com/office/drawing/2014/main" id="{286B670B-2999-0CE4-C947-678AD13DCB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43000" y="1143001"/>
            <a:ext cx="6858000" cy="3775604"/>
          </a:xfrm>
        </p:spPr>
        <p:txBody>
          <a:bodyPr/>
          <a:lstStyle/>
          <a:p>
            <a:r>
              <a:rPr lang="en-US" altLang="en-US"/>
              <a:t>Offline recommendation</a:t>
            </a:r>
          </a:p>
          <a:p>
            <a:pPr lvl="1"/>
            <a:r>
              <a:rPr lang="en-US" altLang="en-US"/>
              <a:t>Have data about items and users</a:t>
            </a:r>
          </a:p>
          <a:p>
            <a:pPr lvl="1"/>
            <a:r>
              <a:rPr lang="en-US" altLang="en-US"/>
              <a:t>Identify recommendations and mail them out</a:t>
            </a:r>
          </a:p>
          <a:p>
            <a:pPr marL="287062" lvl="1" indent="0">
              <a:buNone/>
            </a:pPr>
            <a:endParaRPr lang="en-US" altLang="en-US"/>
          </a:p>
          <a:p>
            <a:r>
              <a:rPr lang="en-US" altLang="en-US"/>
              <a:t>Online recommendation</a:t>
            </a:r>
          </a:p>
          <a:p>
            <a:pPr lvl="1"/>
            <a:r>
              <a:rPr lang="en-US" altLang="en-US"/>
              <a:t>Have data about items and past users</a:t>
            </a:r>
          </a:p>
          <a:p>
            <a:pPr lvl="1"/>
            <a:r>
              <a:rPr lang="en-US" altLang="en-US"/>
              <a:t>For a new user with a bit of usage data, identify recommendation quickly and show on screen/online</a:t>
            </a:r>
          </a:p>
        </p:txBody>
      </p:sp>
      <p:sp>
        <p:nvSpPr>
          <p:cNvPr id="141315" name="Slide Number Placeholder 3">
            <a:extLst>
              <a:ext uri="{FF2B5EF4-FFF2-40B4-BE49-F238E27FC236}">
                <a16:creationId xmlns:a16="http://schemas.microsoft.com/office/drawing/2014/main" id="{E7AF91AC-060E-3E57-7A90-87FE95ADA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19100" indent="-23811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952462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333447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714431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095416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476401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857386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238370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761970" fontAlgn="base">
              <a:spcBef>
                <a:spcPct val="0"/>
              </a:spcBef>
              <a:spcAft>
                <a:spcPct val="0"/>
              </a:spcAft>
              <a:buClrTx/>
            </a:pPr>
            <a:fld id="{45DA97A5-9B4F-2B46-A259-CA9BA72D96A8}" type="slidenum">
              <a:rPr lang="en-US" altLang="zh-CN" kern="120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rPr>
              <a:pPr defTabSz="761970" fontAlgn="base">
                <a:spcBef>
                  <a:spcPct val="0"/>
                </a:spcBef>
                <a:spcAft>
                  <a:spcPct val="0"/>
                </a:spcAft>
                <a:buClrTx/>
              </a:pPr>
              <a:t>22</a:t>
            </a:fld>
            <a:endParaRPr lang="en-US" altLang="zh-CN" kern="120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EB08-3A25-0140-9A80-68A738C5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9EAC2-4342-4E4C-AC19-B4758F9AE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26" y="1351722"/>
            <a:ext cx="8110332" cy="2136913"/>
          </a:xfrm>
        </p:spPr>
        <p:txBody>
          <a:bodyPr/>
          <a:lstStyle/>
          <a:p>
            <a:r>
              <a:rPr lang="en-US"/>
              <a:t>Review last class: PageRank</a:t>
            </a:r>
          </a:p>
          <a:p>
            <a:r>
              <a:rPr lang="en-US"/>
              <a:t>Recommendation system</a:t>
            </a:r>
          </a:p>
          <a:p>
            <a:r>
              <a:rPr lang="en-US"/>
              <a:t>Big data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15AB0-3E70-8944-ACD0-D8418C873BCC}"/>
              </a:ext>
            </a:extLst>
          </p:cNvPr>
          <p:cNvSpPr txBox="1"/>
          <p:nvPr/>
        </p:nvSpPr>
        <p:spPr>
          <a:xfrm>
            <a:off x="492648" y="5230167"/>
            <a:ext cx="667682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Acknowledgement: We thank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Andrew Schwartz of Stonybrook for sharing some of the original slides on Big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910748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     What is Big </a:t>
            </a:r>
            <a:r>
              <a:rPr lang="en" sz="4400" b="1" u="sng">
                <a:solidFill>
                  <a:srgbClr val="FFF2CC"/>
                </a:solidFill>
              </a:rPr>
              <a:t>Data</a:t>
            </a:r>
            <a:r>
              <a:rPr lang="en" sz="4400" b="1">
                <a:solidFill>
                  <a:srgbClr val="FFF2CC"/>
                </a:solidFill>
              </a:rPr>
              <a:t>?</a:t>
            </a:r>
            <a:endParaRPr sz="2400">
              <a:solidFill>
                <a:srgbClr val="FFF2CC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50" y="1069918"/>
            <a:ext cx="1210625" cy="106070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56375" y="2435425"/>
            <a:ext cx="29769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traditional </a:t>
            </a:r>
            <a:br>
              <a:rPr lang="en" sz="1800">
                <a:solidFill>
                  <a:srgbClr val="666666"/>
                </a:solidFill>
              </a:rPr>
            </a:br>
            <a:r>
              <a:rPr lang="en" sz="1800">
                <a:solidFill>
                  <a:srgbClr val="666666"/>
                </a:solidFill>
              </a:rPr>
              <a:t>computer science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4019875" y="1060150"/>
            <a:ext cx="2481000" cy="1067400"/>
          </a:xfrm>
          <a:prstGeom prst="wedgeRoundRectCallout">
            <a:avLst>
              <a:gd name="adj1" fmla="val -96776"/>
              <a:gd name="adj2" fmla="val -8660"/>
              <a:gd name="adj3" fmla="val 0"/>
            </a:avLst>
          </a:prstGeom>
          <a:solidFill>
            <a:srgbClr val="FFF2CC"/>
          </a:solidFill>
          <a:ln w="3810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that will not fit in main memory.</a:t>
            </a:r>
            <a:endParaRPr sz="20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00" y="1654447"/>
            <a:ext cx="900627" cy="91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3275" y="1393675"/>
            <a:ext cx="1270650" cy="11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     What is Big </a:t>
            </a:r>
            <a:r>
              <a:rPr lang="en" sz="4400" b="1" u="sng">
                <a:solidFill>
                  <a:srgbClr val="FFF2CC"/>
                </a:solidFill>
              </a:rPr>
              <a:t>Data</a:t>
            </a:r>
            <a:r>
              <a:rPr lang="en" sz="4400" b="1">
                <a:solidFill>
                  <a:srgbClr val="FFF2CC"/>
                </a:solidFill>
              </a:rPr>
              <a:t>?</a:t>
            </a:r>
            <a:endParaRPr sz="2400">
              <a:solidFill>
                <a:srgbClr val="FFF2CC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50" y="1069918"/>
            <a:ext cx="1210625" cy="106070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56375" y="2435425"/>
            <a:ext cx="29769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traditional </a:t>
            </a:r>
            <a:br>
              <a:rPr lang="en" sz="1800">
                <a:solidFill>
                  <a:srgbClr val="666666"/>
                </a:solidFill>
              </a:rPr>
            </a:br>
            <a:r>
              <a:rPr lang="en" sz="1800">
                <a:solidFill>
                  <a:srgbClr val="666666"/>
                </a:solidFill>
              </a:rPr>
              <a:t>computer science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4019875" y="1060150"/>
            <a:ext cx="2481000" cy="1067400"/>
          </a:xfrm>
          <a:prstGeom prst="wedgeRoundRectCallout">
            <a:avLst>
              <a:gd name="adj1" fmla="val -96776"/>
              <a:gd name="adj2" fmla="val -8660"/>
              <a:gd name="adj3" fmla="val 0"/>
            </a:avLst>
          </a:prstGeom>
          <a:solidFill>
            <a:srgbClr val="FFF2CC"/>
          </a:solidFill>
          <a:ln w="3810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that will not fit in main memory.</a:t>
            </a:r>
            <a:endParaRPr sz="20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00" y="1654447"/>
            <a:ext cx="900627" cy="91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3275" y="1393675"/>
            <a:ext cx="1270650" cy="11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     What is Big </a:t>
            </a:r>
            <a:r>
              <a:rPr lang="en" sz="4400" b="1" u="sng">
                <a:solidFill>
                  <a:srgbClr val="FFF2CC"/>
                </a:solidFill>
              </a:rPr>
              <a:t>Data</a:t>
            </a:r>
            <a:r>
              <a:rPr lang="en" sz="4400" b="1">
                <a:solidFill>
                  <a:srgbClr val="FFF2CC"/>
                </a:solidFill>
              </a:rPr>
              <a:t>?</a:t>
            </a:r>
            <a:endParaRPr sz="2400">
              <a:solidFill>
                <a:srgbClr val="FFF2CC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1684400" y="3286775"/>
            <a:ext cx="49998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For example…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  <a:p>
            <a:pPr marL="0" lvl="0" indent="457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busy web server access logs 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  <a:p>
            <a:pPr marL="0" lvl="0" indent="457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graph of the entire Web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  <a:p>
            <a:pPr marL="0" lvl="0" indent="457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all of Wikipedia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  <a:p>
            <a:pPr marL="0" lvl="0" indent="457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daily satellite imagery over a year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50" y="1069918"/>
            <a:ext cx="1210625" cy="106070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56375" y="2435425"/>
            <a:ext cx="29769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traditional </a:t>
            </a:r>
            <a:br>
              <a:rPr lang="en" sz="1800">
                <a:solidFill>
                  <a:srgbClr val="666666"/>
                </a:solidFill>
              </a:rPr>
            </a:br>
            <a:r>
              <a:rPr lang="en" sz="1800">
                <a:solidFill>
                  <a:srgbClr val="666666"/>
                </a:solidFill>
              </a:rPr>
              <a:t>computer science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4019875" y="1060150"/>
            <a:ext cx="2481000" cy="1067400"/>
          </a:xfrm>
          <a:prstGeom prst="wedgeRoundRectCallout">
            <a:avLst>
              <a:gd name="adj1" fmla="val -96776"/>
              <a:gd name="adj2" fmla="val -8660"/>
              <a:gd name="adj3" fmla="val 0"/>
            </a:avLst>
          </a:prstGeom>
          <a:solidFill>
            <a:srgbClr val="FFF2CC"/>
          </a:solidFill>
          <a:ln w="3810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that will not fit in main memory.</a:t>
            </a:r>
            <a:endParaRPr sz="2000"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3500" y="1536650"/>
            <a:ext cx="1958800" cy="22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/>
          <p:nvPr/>
        </p:nvSpPr>
        <p:spPr>
          <a:xfrm>
            <a:off x="2974425" y="2623525"/>
            <a:ext cx="2739000" cy="1317900"/>
          </a:xfrm>
          <a:prstGeom prst="wedgeRoundRectCallout">
            <a:avLst>
              <a:gd name="adj1" fmla="val 94833"/>
              <a:gd name="adj2" fmla="val -41450"/>
              <a:gd name="adj3" fmla="val 0"/>
            </a:avLst>
          </a:prstGeom>
          <a:solidFill>
            <a:srgbClr val="D9EAD3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 with a </a:t>
            </a:r>
            <a:r>
              <a:rPr lang="en" sz="1800" i="1"/>
              <a:t>large</a:t>
            </a:r>
            <a:r>
              <a:rPr lang="en" sz="1800"/>
              <a:t> number of observations and/or features.</a:t>
            </a:r>
            <a:endParaRPr sz="1800"/>
          </a:p>
        </p:txBody>
      </p:sp>
      <p:sp>
        <p:nvSpPr>
          <p:cNvPr id="139" name="Google Shape;139;p20"/>
          <p:cNvSpPr txBox="1"/>
          <p:nvPr/>
        </p:nvSpPr>
        <p:spPr>
          <a:xfrm>
            <a:off x="6076550" y="3873650"/>
            <a:ext cx="29769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statistics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4625" y="3699914"/>
            <a:ext cx="1060425" cy="121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688" y="3352499"/>
            <a:ext cx="1210638" cy="10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880950" y="5144100"/>
            <a:ext cx="29769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other fields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4134500" y="4402625"/>
            <a:ext cx="3279300" cy="1067400"/>
          </a:xfrm>
          <a:prstGeom prst="wedgeRoundRectCallout">
            <a:avLst>
              <a:gd name="adj1" fmla="val -84546"/>
              <a:gd name="adj2" fmla="val -30103"/>
              <a:gd name="adj3" fmla="val 0"/>
            </a:avLst>
          </a:prstGeom>
          <a:solidFill>
            <a:srgbClr val="F4CCCC"/>
          </a:solidFill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non-traditional sample size (i.e. &gt; 300 subjects);  can’t analyze in stats tools (Excel). </a:t>
            </a:r>
            <a:endParaRPr sz="1800"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96" y="4531475"/>
            <a:ext cx="900619" cy="10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6700" y="1654447"/>
            <a:ext cx="900627" cy="91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03275" y="1393675"/>
            <a:ext cx="1270650" cy="114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0"/>
          <p:cNvGrpSpPr/>
          <p:nvPr/>
        </p:nvGrpSpPr>
        <p:grpSpPr>
          <a:xfrm>
            <a:off x="0" y="0"/>
            <a:ext cx="9144000" cy="917100"/>
            <a:chOff x="0" y="0"/>
            <a:chExt cx="9144000" cy="917100"/>
          </a:xfrm>
        </p:grpSpPr>
        <p:sp>
          <p:nvSpPr>
            <p:cNvPr id="148" name="Google Shape;148;p20"/>
            <p:cNvSpPr txBox="1"/>
            <p:nvPr/>
          </p:nvSpPr>
          <p:spPr>
            <a:xfrm>
              <a:off x="0" y="0"/>
              <a:ext cx="9144000" cy="91710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en" sz="4400" b="1">
                  <a:solidFill>
                    <a:srgbClr val="FFF2CC"/>
                  </a:solidFill>
                </a:rPr>
                <a:t> What is Big </a:t>
              </a:r>
              <a:r>
                <a:rPr lang="en" sz="4400" b="1" u="sng">
                  <a:solidFill>
                    <a:srgbClr val="FFF2CC"/>
                  </a:solidFill>
                </a:rPr>
                <a:t>Data</a:t>
              </a:r>
              <a:r>
                <a:rPr lang="en" sz="4400" b="1">
                  <a:solidFill>
                    <a:srgbClr val="FFF2CC"/>
                  </a:solidFill>
                </a:rPr>
                <a:t>?</a:t>
              </a:r>
              <a:endParaRPr sz="2400">
                <a:solidFill>
                  <a:srgbClr val="FFF2CC"/>
                </a:solidFill>
              </a:endParaRPr>
            </a:p>
          </p:txBody>
        </p:sp>
        <p:sp>
          <p:nvSpPr>
            <p:cNvPr id="149" name="Google Shape;149;p20"/>
            <p:cNvSpPr txBox="1"/>
            <p:nvPr/>
          </p:nvSpPr>
          <p:spPr>
            <a:xfrm>
              <a:off x="0" y="831550"/>
              <a:ext cx="9144000" cy="855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400">
                <a:solidFill>
                  <a:srgbClr val="F3F3F3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3500" y="1536650"/>
            <a:ext cx="1958800" cy="22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/>
          <p:nvPr/>
        </p:nvSpPr>
        <p:spPr>
          <a:xfrm>
            <a:off x="2974425" y="2623525"/>
            <a:ext cx="2739000" cy="1317900"/>
          </a:xfrm>
          <a:prstGeom prst="wedgeRoundRectCallout">
            <a:avLst>
              <a:gd name="adj1" fmla="val 94833"/>
              <a:gd name="adj2" fmla="val -41450"/>
              <a:gd name="adj3" fmla="val 0"/>
            </a:avLst>
          </a:prstGeom>
          <a:solidFill>
            <a:srgbClr val="D9EAD3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 with a </a:t>
            </a:r>
            <a:r>
              <a:rPr lang="en" sz="1800" i="1"/>
              <a:t>large</a:t>
            </a:r>
            <a:r>
              <a:rPr lang="en" sz="1800"/>
              <a:t> number of observations and/or features.</a:t>
            </a:r>
            <a:endParaRPr sz="1800"/>
          </a:p>
        </p:txBody>
      </p:sp>
      <p:sp>
        <p:nvSpPr>
          <p:cNvPr id="109" name="Google Shape;109;p18"/>
          <p:cNvSpPr txBox="1"/>
          <p:nvPr/>
        </p:nvSpPr>
        <p:spPr>
          <a:xfrm>
            <a:off x="6076550" y="3873650"/>
            <a:ext cx="29769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statistics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4400" b="1">
                <a:solidFill>
                  <a:srgbClr val="FFF2CC"/>
                </a:solidFill>
              </a:rPr>
              <a:t> What is Big </a:t>
            </a:r>
            <a:r>
              <a:rPr lang="en" sz="4400" b="1" u="sng">
                <a:solidFill>
                  <a:srgbClr val="FFF2CC"/>
                </a:solidFill>
              </a:rPr>
              <a:t>Data</a:t>
            </a:r>
            <a:r>
              <a:rPr lang="en" sz="4400" b="1">
                <a:solidFill>
                  <a:srgbClr val="FFF2CC"/>
                </a:solidFill>
              </a:rPr>
              <a:t>?</a:t>
            </a:r>
            <a:endParaRPr sz="2400">
              <a:solidFill>
                <a:srgbClr val="FFF2CC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4">
            <a:alphaModFix/>
          </a:blip>
          <a:srcRect b="82572"/>
          <a:stretch/>
        </p:blipFill>
        <p:spPr>
          <a:xfrm>
            <a:off x="2974425" y="4788800"/>
            <a:ext cx="5892950" cy="725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2912400" y="4269475"/>
            <a:ext cx="5845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veat"/>
                <a:ea typeface="Caveat"/>
                <a:cs typeface="Caveat"/>
                <a:sym typeface="Caveat"/>
              </a:rPr>
              <a:t>Wide data: </a:t>
            </a:r>
            <a:r>
              <a:rPr lang="en" sz="2400">
                <a:latin typeface="Caveat"/>
                <a:ea typeface="Caveat"/>
                <a:cs typeface="Caveat"/>
                <a:sym typeface="Caveat"/>
              </a:rPr>
              <a:t>mobile app usage statistics of 100 people</a:t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5">
            <a:alphaModFix/>
          </a:blip>
          <a:srcRect l="-945" r="86837" b="5651"/>
          <a:stretch/>
        </p:blipFill>
        <p:spPr>
          <a:xfrm>
            <a:off x="356027" y="1044788"/>
            <a:ext cx="947551" cy="44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1421025" y="1088700"/>
            <a:ext cx="5845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veat"/>
                <a:ea typeface="Caveat"/>
                <a:cs typeface="Caveat"/>
                <a:sym typeface="Caveat"/>
              </a:rPr>
              <a:t>Tall data: </a:t>
            </a:r>
            <a:endParaRPr sz="2400" b="1">
              <a:latin typeface="Caveat"/>
              <a:ea typeface="Caveat"/>
              <a:cs typeface="Caveat"/>
              <a:sym typeface="Cavea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edge list of a large graph</a:t>
            </a:r>
            <a:br>
              <a:rPr lang="en" sz="2400">
                <a:latin typeface="Caveat"/>
                <a:ea typeface="Caveat"/>
                <a:cs typeface="Caveat"/>
                <a:sym typeface="Caveat"/>
              </a:rPr>
            </a:br>
            <a:r>
              <a:rPr lang="en" sz="2400">
                <a:latin typeface="Caveat"/>
                <a:ea typeface="Caveat"/>
                <a:cs typeface="Caveat"/>
                <a:sym typeface="Caveat"/>
              </a:rPr>
              <a:t>	rgb values per pixel location in large images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 rotWithShape="1">
          <a:blip r:embed="rId3">
            <a:alphaModFix/>
          </a:blip>
          <a:srcRect b="5320"/>
          <a:stretch/>
        </p:blipFill>
        <p:spPr>
          <a:xfrm>
            <a:off x="0" y="989052"/>
            <a:ext cx="9144000" cy="472594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2523350" y="1036375"/>
            <a:ext cx="34605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6666"/>
                </a:solidFill>
              </a:rPr>
              <a:t>(2016)</a:t>
            </a:r>
            <a:endParaRPr b="1">
              <a:solidFill>
                <a:srgbClr val="666666"/>
              </a:solidFill>
            </a:endParaRPr>
          </a:p>
        </p:txBody>
      </p:sp>
      <p:grpSp>
        <p:nvGrpSpPr>
          <p:cNvPr id="157" name="Google Shape;157;p21"/>
          <p:cNvGrpSpPr/>
          <p:nvPr/>
        </p:nvGrpSpPr>
        <p:grpSpPr>
          <a:xfrm>
            <a:off x="0" y="0"/>
            <a:ext cx="9144000" cy="917100"/>
            <a:chOff x="0" y="0"/>
            <a:chExt cx="9144000" cy="917100"/>
          </a:xfrm>
        </p:grpSpPr>
        <p:sp>
          <p:nvSpPr>
            <p:cNvPr id="158" name="Google Shape;158;p21"/>
            <p:cNvSpPr txBox="1"/>
            <p:nvPr/>
          </p:nvSpPr>
          <p:spPr>
            <a:xfrm>
              <a:off x="0" y="0"/>
              <a:ext cx="9144000" cy="91710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en" sz="4400" b="1">
                  <a:solidFill>
                    <a:srgbClr val="FFF2CC"/>
                  </a:solidFill>
                </a:rPr>
                <a:t> Sources of big data: </a:t>
              </a:r>
              <a:r>
                <a:rPr lang="en" sz="2400" b="1" i="1">
                  <a:solidFill>
                    <a:srgbClr val="F3F3F3"/>
                  </a:solidFill>
                </a:rPr>
                <a:t>Government View</a:t>
              </a:r>
              <a:endParaRPr sz="2400" i="1">
                <a:solidFill>
                  <a:srgbClr val="F3F3F3"/>
                </a:solidFill>
              </a:endParaRPr>
            </a:p>
          </p:txBody>
        </p:sp>
        <p:sp>
          <p:nvSpPr>
            <p:cNvPr id="159" name="Google Shape;159;p21"/>
            <p:cNvSpPr txBox="1"/>
            <p:nvPr/>
          </p:nvSpPr>
          <p:spPr>
            <a:xfrm>
              <a:off x="0" y="831550"/>
              <a:ext cx="9144000" cy="855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400">
                <a:solidFill>
                  <a:srgbClr val="F3F3F3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itle 1">
            <a:extLst>
              <a:ext uri="{FF2B5EF4-FFF2-40B4-BE49-F238E27FC236}">
                <a16:creationId xmlns:a16="http://schemas.microsoft.com/office/drawing/2014/main" id="{00FDB510-D23C-274F-B4EF-8C852DA27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PageRank</a:t>
            </a:r>
          </a:p>
        </p:txBody>
      </p:sp>
      <p:sp>
        <p:nvSpPr>
          <p:cNvPr id="150530" name="Content Placeholder 2">
            <a:extLst>
              <a:ext uri="{FF2B5EF4-FFF2-40B4-BE49-F238E27FC236}">
                <a16:creationId xmlns:a16="http://schemas.microsoft.com/office/drawing/2014/main" id="{58511177-DB15-0240-B1BC-554BF06560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43000" y="1333500"/>
            <a:ext cx="6858000" cy="2476500"/>
          </a:xfrm>
        </p:spPr>
        <p:txBody>
          <a:bodyPr/>
          <a:lstStyle/>
          <a:p>
            <a:pPr algn="just" eaLnBrk="1" hangingPunct="1"/>
            <a:r>
              <a:rPr lang="en-US" altLang="zh-CN"/>
              <a:t>A method for rating the importance of web pages objectively and mechanically using the link structure of the web. </a:t>
            </a:r>
          </a:p>
          <a:p>
            <a:endParaRPr lang="en-US" altLang="en-US"/>
          </a:p>
        </p:txBody>
      </p:sp>
      <p:sp>
        <p:nvSpPr>
          <p:cNvPr id="150531" name="Slide Number Placeholder 3">
            <a:extLst>
              <a:ext uri="{FF2B5EF4-FFF2-40B4-BE49-F238E27FC236}">
                <a16:creationId xmlns:a16="http://schemas.microsoft.com/office/drawing/2014/main" id="{4495B97B-F288-7947-AFAF-5CB97DF85A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BEFDF884-641D-7249-806C-7AC819B750AA}" type="slidenum">
              <a:rPr lang="en-US" altLang="zh-CN" smtClean="0"/>
              <a:pPr>
                <a:defRPr/>
              </a:pPr>
              <a:t>3</a:t>
            </a:fld>
            <a:endParaRPr lang="en-US" altLang="zh-CN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150532" name="Rectangle 4">
            <a:extLst>
              <a:ext uri="{FF2B5EF4-FFF2-40B4-BE49-F238E27FC236}">
                <a16:creationId xmlns:a16="http://schemas.microsoft.com/office/drawing/2014/main" id="{C110FEAC-FB23-F048-BA4A-EDB4EF854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386" y="4328584"/>
            <a:ext cx="6864614" cy="45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167"/>
              <a:t>Page, Lawrence and Brin, Sergey and Motwani, Rajeev and Winograd, Terry,  </a:t>
            </a:r>
            <a:r>
              <a:rPr lang="en-US" altLang="en-US" sz="1167" i="1"/>
              <a:t>The PageRank Citation Ranking: Bringing Order to the Web, http://ilpubs.stanford.edu:8090/422/</a:t>
            </a:r>
            <a:endParaRPr lang="en-US" altLang="en-US" sz="1167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625" y="886825"/>
            <a:ext cx="7831700" cy="47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 rotWithShape="1">
          <a:blip r:embed="rId4">
            <a:alphaModFix/>
          </a:blip>
          <a:srcRect l="61306" t="93860"/>
          <a:stretch/>
        </p:blipFill>
        <p:spPr>
          <a:xfrm>
            <a:off x="5946575" y="5308775"/>
            <a:ext cx="2657126" cy="26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22"/>
          <p:cNvGrpSpPr/>
          <p:nvPr/>
        </p:nvGrpSpPr>
        <p:grpSpPr>
          <a:xfrm>
            <a:off x="0" y="0"/>
            <a:ext cx="9144000" cy="917100"/>
            <a:chOff x="0" y="0"/>
            <a:chExt cx="9144000" cy="917100"/>
          </a:xfrm>
        </p:grpSpPr>
        <p:sp>
          <p:nvSpPr>
            <p:cNvPr id="168" name="Google Shape;168;p22"/>
            <p:cNvSpPr txBox="1"/>
            <p:nvPr/>
          </p:nvSpPr>
          <p:spPr>
            <a:xfrm>
              <a:off x="0" y="0"/>
              <a:ext cx="9144000" cy="91710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en" sz="4400" b="1">
                  <a:solidFill>
                    <a:srgbClr val="FFF2CC"/>
                  </a:solidFill>
                </a:rPr>
                <a:t> Sources of big data: </a:t>
              </a:r>
              <a:r>
                <a:rPr lang="en" sz="2400" b="1" i="1">
                  <a:solidFill>
                    <a:srgbClr val="FFF2CC"/>
                  </a:solidFill>
                </a:rPr>
                <a:t>Industry View</a:t>
              </a:r>
              <a:endParaRPr sz="2400" i="1">
                <a:solidFill>
                  <a:srgbClr val="FFF2CC"/>
                </a:solidFill>
              </a:endParaRPr>
            </a:p>
          </p:txBody>
        </p:sp>
        <p:sp>
          <p:nvSpPr>
            <p:cNvPr id="169" name="Google Shape;169;p22"/>
            <p:cNvSpPr txBox="1"/>
            <p:nvPr/>
          </p:nvSpPr>
          <p:spPr>
            <a:xfrm>
              <a:off x="0" y="831550"/>
              <a:ext cx="9144000" cy="855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400">
                <a:solidFill>
                  <a:srgbClr val="F3F3F3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58AD-DD2E-924F-A24B-5D905F9E8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Data: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802C4-4928-4C43-964E-1D566EEAE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80528"/>
            <a:ext cx="8520600" cy="4039392"/>
          </a:xfrm>
        </p:spPr>
        <p:txBody>
          <a:bodyPr/>
          <a:lstStyle/>
          <a:p>
            <a:r>
              <a:rPr lang="en-US"/>
              <a:t>A huge </a:t>
            </a:r>
            <a:r>
              <a:rPr lang="en-US" b="1">
                <a:solidFill>
                  <a:srgbClr val="FF0000"/>
                </a:solidFill>
              </a:rPr>
              <a:t>volume</a:t>
            </a:r>
            <a:r>
              <a:rPr lang="en-US"/>
              <a:t> of </a:t>
            </a:r>
            <a:r>
              <a:rPr lang="en-US" b="1">
                <a:solidFill>
                  <a:srgbClr val="FF0000"/>
                </a:solidFill>
              </a:rPr>
              <a:t>various</a:t>
            </a:r>
            <a:r>
              <a:rPr lang="en-US"/>
              <a:t> data that is challenging to be stored or processed by any traditional data storage or processing units. Big Data is generated at </a:t>
            </a:r>
            <a:r>
              <a:rPr lang="en-US" b="1"/>
              <a:t>a very large</a:t>
            </a:r>
            <a:r>
              <a:rPr lang="en-US"/>
              <a:t> scale </a:t>
            </a:r>
            <a:r>
              <a:rPr lang="en-US" b="1">
                <a:solidFill>
                  <a:srgbClr val="FF0000"/>
                </a:solidFill>
              </a:rPr>
              <a:t>at very fast speed</a:t>
            </a:r>
            <a:r>
              <a:rPr lang="en-US"/>
              <a:t> and it is being used by many multinational companies to </a:t>
            </a:r>
            <a:r>
              <a:rPr lang="en-US" b="1"/>
              <a:t>process</a:t>
            </a:r>
            <a:r>
              <a:rPr lang="en-US"/>
              <a:t> and </a:t>
            </a:r>
            <a:r>
              <a:rPr lang="en-US" b="1" err="1"/>
              <a:t>analyse</a:t>
            </a:r>
            <a:r>
              <a:rPr lang="en-US"/>
              <a:t> in order to uncover insights/</a:t>
            </a:r>
            <a:r>
              <a:rPr lang="en-US" b="1">
                <a:solidFill>
                  <a:srgbClr val="FF0000"/>
                </a:solidFill>
              </a:rPr>
              <a:t>Value</a:t>
            </a:r>
            <a:r>
              <a:rPr lang="en-US"/>
              <a:t> and improve the business of many organizations.</a:t>
            </a: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Key features: five Vs</a:t>
            </a:r>
          </a:p>
          <a:p>
            <a:pPr marL="114300" indent="0">
              <a:buNone/>
            </a:pPr>
            <a:r>
              <a:rPr lang="en-US" b="1">
                <a:solidFill>
                  <a:srgbClr val="C00000"/>
                </a:solidFill>
              </a:rPr>
              <a:t>         Volume</a:t>
            </a:r>
            <a:r>
              <a:rPr lang="en-US"/>
              <a:t>: huge amount of data</a:t>
            </a:r>
          </a:p>
          <a:p>
            <a:pPr marL="114300" indent="0">
              <a:buNone/>
            </a:pPr>
            <a:r>
              <a:rPr lang="en-US" b="1">
                <a:solidFill>
                  <a:srgbClr val="C00000"/>
                </a:solidFill>
              </a:rPr>
              <a:t>         Variety</a:t>
            </a:r>
            <a:r>
              <a:rPr lang="en-US"/>
              <a:t>: different types</a:t>
            </a:r>
          </a:p>
          <a:p>
            <a:pPr marL="114300" indent="0">
              <a:buNone/>
            </a:pPr>
            <a:r>
              <a:rPr lang="en-US" b="1">
                <a:solidFill>
                  <a:srgbClr val="C00000"/>
                </a:solidFill>
              </a:rPr>
              <a:t>         Veracity</a:t>
            </a:r>
            <a:r>
              <a:rPr lang="en-US"/>
              <a:t>: uncertainty, quality and accuracy is less controllable</a:t>
            </a:r>
          </a:p>
          <a:p>
            <a:pPr marL="114300" indent="0">
              <a:buNone/>
            </a:pPr>
            <a:r>
              <a:rPr lang="en-US" b="1">
                <a:solidFill>
                  <a:srgbClr val="C00000"/>
                </a:solidFill>
              </a:rPr>
              <a:t>         Velocity</a:t>
            </a:r>
            <a:r>
              <a:rPr lang="en-US"/>
              <a:t>: speed of the data generated</a:t>
            </a:r>
          </a:p>
          <a:p>
            <a:pPr marL="114300" indent="0">
              <a:buNone/>
            </a:pPr>
            <a:r>
              <a:rPr lang="en-US" b="1">
                <a:solidFill>
                  <a:srgbClr val="C00000"/>
                </a:solidFill>
              </a:rPr>
              <a:t>         Value</a:t>
            </a:r>
            <a:r>
              <a:rPr lang="en-US"/>
              <a:t>: take advantage of the huge data</a:t>
            </a:r>
          </a:p>
          <a:p>
            <a:pPr marL="11430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9D116-2083-EA4A-B473-B194ECB3220F}"/>
              </a:ext>
            </a:extLst>
          </p:cNvPr>
          <p:cNvSpPr txBox="1"/>
          <p:nvPr/>
        </p:nvSpPr>
        <p:spPr>
          <a:xfrm>
            <a:off x="546653" y="5319920"/>
            <a:ext cx="4357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Source: https://</a:t>
            </a:r>
            <a:r>
              <a:rPr lang="en-US" sz="1200" err="1"/>
              <a:t>www.edureka.co</a:t>
            </a:r>
            <a:r>
              <a:rPr lang="en-US" sz="1200"/>
              <a:t>/blog/big-data-characteristics/</a:t>
            </a:r>
          </a:p>
        </p:txBody>
      </p:sp>
    </p:spTree>
    <p:extLst>
      <p:ext uri="{BB962C8B-B14F-4D97-AF65-F5344CB8AC3E}">
        <p14:creationId xmlns:p14="http://schemas.microsoft.com/office/powerpoint/2010/main" val="2234667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58AD-DD2E-924F-A24B-5D905F9E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47" y="118081"/>
            <a:ext cx="8520600" cy="636300"/>
          </a:xfrm>
        </p:spPr>
        <p:txBody>
          <a:bodyPr/>
          <a:lstStyle/>
          <a:p>
            <a:r>
              <a:rPr lang="en-US"/>
              <a:t>Big data characteristics: 5 Vs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9D116-2083-EA4A-B473-B194ECB3220F}"/>
              </a:ext>
            </a:extLst>
          </p:cNvPr>
          <p:cNvSpPr txBox="1"/>
          <p:nvPr/>
        </p:nvSpPr>
        <p:spPr>
          <a:xfrm>
            <a:off x="546653" y="5319920"/>
            <a:ext cx="4357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Source: https://</a:t>
            </a:r>
            <a:r>
              <a:rPr lang="en-US" sz="1200" err="1"/>
              <a:t>www.edureka.co</a:t>
            </a:r>
            <a:r>
              <a:rPr lang="en-US" sz="1200"/>
              <a:t>/blog/big-data-characteristics/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9247778-B1ED-0842-B705-C92E50D7E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47" y="812622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54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58AD-DD2E-924F-A24B-5D905F9E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53" y="118081"/>
            <a:ext cx="3352800" cy="677049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Types of big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9D116-2083-EA4A-B473-B194ECB3220F}"/>
              </a:ext>
            </a:extLst>
          </p:cNvPr>
          <p:cNvSpPr txBox="1"/>
          <p:nvPr/>
        </p:nvSpPr>
        <p:spPr>
          <a:xfrm>
            <a:off x="546653" y="5319920"/>
            <a:ext cx="4357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Source: https://</a:t>
            </a:r>
            <a:r>
              <a:rPr lang="en-US" sz="1200" err="1"/>
              <a:t>www.edureka.co</a:t>
            </a:r>
            <a:r>
              <a:rPr lang="en-US" sz="1200"/>
              <a:t>/blog/big-data-characteristics/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78F6E-7276-0046-9577-F55E7AD43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91" y="1186181"/>
            <a:ext cx="8855766" cy="3890247"/>
          </a:xfrm>
        </p:spPr>
        <p:txBody>
          <a:bodyPr/>
          <a:lstStyle/>
          <a:p>
            <a:r>
              <a:rPr lang="en-US" b="1"/>
              <a:t>Structured</a:t>
            </a:r>
            <a:r>
              <a:rPr lang="en-US"/>
              <a:t> </a:t>
            </a:r>
            <a:r>
              <a:rPr lang="en-US" b="1"/>
              <a:t>Data: </a:t>
            </a:r>
            <a:r>
              <a:rPr lang="en-US"/>
              <a:t> owns a dedicated data model with a well-defined structure for easy access. Example: Database Management Systems such as SQL.</a:t>
            </a:r>
          </a:p>
          <a:p>
            <a:pPr marL="114300" indent="0">
              <a:buNone/>
            </a:pPr>
            <a:endParaRPr lang="en-US"/>
          </a:p>
          <a:p>
            <a:r>
              <a:rPr lang="en-US" b="1"/>
              <a:t>Unstructured Data: </a:t>
            </a:r>
            <a:r>
              <a:rPr lang="en-US"/>
              <a:t>neither has a structure nor obeys to follow the formal structural rules of data models. It does not even have a consistent format and it found to be varying all the time.  Example: Audio Files, Images </a:t>
            </a:r>
            <a:r>
              <a:rPr lang="en-US" err="1"/>
              <a:t>etc</a:t>
            </a:r>
            <a:endParaRPr lang="en-US"/>
          </a:p>
          <a:p>
            <a:endParaRPr lang="en-US"/>
          </a:p>
          <a:p>
            <a:r>
              <a:rPr lang="en-US" b="1"/>
              <a:t>Semi-Structured Data: </a:t>
            </a:r>
            <a:r>
              <a:rPr lang="en-US"/>
              <a:t> Something between structured and unstructured data. It inherits a few properties of Structured Data, but the major part of this kind of data fails to have a defined structure and it does not obey the formal structure of data models such as an RDBMS. Example: Comma Separated Values(</a:t>
            </a:r>
            <a:r>
              <a:rPr lang="en-US" b="1"/>
              <a:t>CSV</a:t>
            </a:r>
            <a:r>
              <a:rPr lang="en-US"/>
              <a:t>) File.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8" name="Picture 7" descr="A picture containing text, cosmetic&#10;&#10;Description automatically generated">
            <a:extLst>
              <a:ext uri="{FF2B5EF4-FFF2-40B4-BE49-F238E27FC236}">
                <a16:creationId xmlns:a16="http://schemas.microsoft.com/office/drawing/2014/main" id="{5BD8666E-146F-6E42-8082-CE42EC64C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087" y="106681"/>
            <a:ext cx="33528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05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31"/>
          <p:cNvGrpSpPr/>
          <p:nvPr/>
        </p:nvGrpSpPr>
        <p:grpSpPr>
          <a:xfrm>
            <a:off x="0" y="0"/>
            <a:ext cx="9144000" cy="917100"/>
            <a:chOff x="0" y="0"/>
            <a:chExt cx="9144000" cy="917100"/>
          </a:xfrm>
        </p:grpSpPr>
        <p:sp>
          <p:nvSpPr>
            <p:cNvPr id="265" name="Google Shape;265;p31"/>
            <p:cNvSpPr txBox="1"/>
            <p:nvPr/>
          </p:nvSpPr>
          <p:spPr>
            <a:xfrm>
              <a:off x="0" y="0"/>
              <a:ext cx="9144000" cy="91710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400" b="1">
                  <a:solidFill>
                    <a:srgbClr val="FFF2CC"/>
                  </a:solidFill>
                </a:rPr>
                <a:t>     Big Data, a buzz word?</a:t>
              </a:r>
              <a:endParaRPr sz="2400" i="1">
                <a:solidFill>
                  <a:srgbClr val="FFF2CC"/>
                </a:solidFill>
              </a:endParaRPr>
            </a:p>
          </p:txBody>
        </p:sp>
        <p:sp>
          <p:nvSpPr>
            <p:cNvPr id="266" name="Google Shape;266;p31"/>
            <p:cNvSpPr txBox="1"/>
            <p:nvPr/>
          </p:nvSpPr>
          <p:spPr>
            <a:xfrm>
              <a:off x="0" y="831550"/>
              <a:ext cx="9144000" cy="855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400">
                <a:solidFill>
                  <a:srgbClr val="F3F3F3"/>
                </a:solidFill>
              </a:endParaRPr>
            </a:p>
          </p:txBody>
        </p:sp>
      </p:grpSp>
      <p:pic>
        <p:nvPicPr>
          <p:cNvPr id="3" name="Picture 2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0CFB9E8D-28FB-1447-801F-00BD83036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057" y="874300"/>
            <a:ext cx="6502400" cy="4470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7E4414-63CC-7B4F-B2F7-995F98893AC2}"/>
              </a:ext>
            </a:extLst>
          </p:cNvPr>
          <p:cNvSpPr txBox="1"/>
          <p:nvPr/>
        </p:nvSpPr>
        <p:spPr>
          <a:xfrm>
            <a:off x="327993" y="5387450"/>
            <a:ext cx="4357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Source: https://</a:t>
            </a:r>
            <a:r>
              <a:rPr lang="en-US" sz="1200" err="1"/>
              <a:t>www.edureka.co</a:t>
            </a:r>
            <a:r>
              <a:rPr lang="en-US" sz="1200"/>
              <a:t>/blog/big-data-characteristics/</a:t>
            </a:r>
          </a:p>
        </p:txBody>
      </p:sp>
    </p:spTree>
    <p:extLst>
      <p:ext uri="{BB962C8B-B14F-4D97-AF65-F5344CB8AC3E}">
        <p14:creationId xmlns:p14="http://schemas.microsoft.com/office/powerpoint/2010/main" val="167247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8"/>
          <p:cNvPicPr preferRelativeResize="0"/>
          <p:nvPr/>
        </p:nvPicPr>
        <p:blipFill rotWithShape="1">
          <a:blip r:embed="rId3">
            <a:alphaModFix/>
          </a:blip>
          <a:srcRect b="19549"/>
          <a:stretch/>
        </p:blipFill>
        <p:spPr>
          <a:xfrm>
            <a:off x="695650" y="1361525"/>
            <a:ext cx="7906399" cy="4032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3" name="Google Shape;363;p38"/>
          <p:cNvSpPr/>
          <p:nvPr/>
        </p:nvSpPr>
        <p:spPr>
          <a:xfrm>
            <a:off x="1106975" y="2986475"/>
            <a:ext cx="5725200" cy="780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4" name="Google Shape;364;p38"/>
          <p:cNvPicPr preferRelativeResize="0"/>
          <p:nvPr/>
        </p:nvPicPr>
        <p:blipFill rotWithShape="1">
          <a:blip r:embed="rId3">
            <a:alphaModFix/>
          </a:blip>
          <a:srcRect l="61306" t="93860"/>
          <a:stretch/>
        </p:blipFill>
        <p:spPr>
          <a:xfrm>
            <a:off x="5746700" y="5043900"/>
            <a:ext cx="2657126" cy="2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8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     Big Data, in demand?</a:t>
            </a:r>
            <a:endParaRPr sz="2400" i="1">
              <a:solidFill>
                <a:srgbClr val="FFF2CC"/>
              </a:solidFill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72" name="Google Shape;372;p39"/>
          <p:cNvSpPr/>
          <p:nvPr/>
        </p:nvSpPr>
        <p:spPr>
          <a:xfrm>
            <a:off x="1106975" y="2986475"/>
            <a:ext cx="5725200" cy="780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3" name="Google Shape;3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75" y="1463325"/>
            <a:ext cx="8645929" cy="37560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4" name="Google Shape;374;p39"/>
          <p:cNvPicPr preferRelativeResize="0"/>
          <p:nvPr/>
        </p:nvPicPr>
        <p:blipFill rotWithShape="1">
          <a:blip r:embed="rId4">
            <a:alphaModFix/>
          </a:blip>
          <a:srcRect l="62191" t="93860"/>
          <a:stretch/>
        </p:blipFill>
        <p:spPr>
          <a:xfrm>
            <a:off x="6235925" y="4952075"/>
            <a:ext cx="2596375" cy="2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9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  <p:sp>
        <p:nvSpPr>
          <p:cNvPr id="376" name="Google Shape;376;p39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     Big Data, in demand?</a:t>
            </a:r>
            <a:endParaRPr sz="2400" i="1">
              <a:solidFill>
                <a:srgbClr val="FFF2CC"/>
              </a:solidFill>
            </a:endParaRPr>
          </a:p>
        </p:txBody>
      </p:sp>
      <p:sp>
        <p:nvSpPr>
          <p:cNvPr id="377" name="Google Shape;377;p39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>
            <a:spLocks noGrp="1"/>
          </p:cNvSpPr>
          <p:nvPr>
            <p:ph type="body" idx="1"/>
          </p:nvPr>
        </p:nvSpPr>
        <p:spPr>
          <a:xfrm>
            <a:off x="311700" y="1280525"/>
            <a:ext cx="23292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By the requirements in job ads.  (Muenchen,2019)</a:t>
            </a:r>
            <a:endParaRPr/>
          </a:p>
        </p:txBody>
      </p:sp>
      <p:sp>
        <p:nvSpPr>
          <p:cNvPr id="393" name="Google Shape;393;p41"/>
          <p:cNvSpPr/>
          <p:nvPr/>
        </p:nvSpPr>
        <p:spPr>
          <a:xfrm>
            <a:off x="1106975" y="2986475"/>
            <a:ext cx="5725200" cy="780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1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  <p:sp>
        <p:nvSpPr>
          <p:cNvPr id="395" name="Google Shape;395;p41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     Big Data, in demand?</a:t>
            </a:r>
            <a:endParaRPr sz="2400" i="1">
              <a:solidFill>
                <a:srgbClr val="FFF2CC"/>
              </a:solidFill>
            </a:endParaRPr>
          </a:p>
        </p:txBody>
      </p:sp>
      <p:sp>
        <p:nvSpPr>
          <p:cNvPr id="396" name="Google Shape;396;p41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  <p:pic>
        <p:nvPicPr>
          <p:cNvPr id="397" name="Google Shape;3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460" y="1010225"/>
            <a:ext cx="5096840" cy="470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 txBox="1">
            <a:spLocks noGrp="1"/>
          </p:cNvSpPr>
          <p:nvPr>
            <p:ph type="body" idx="1"/>
          </p:nvPr>
        </p:nvSpPr>
        <p:spPr>
          <a:xfrm>
            <a:off x="311700" y="1280525"/>
            <a:ext cx="23292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By the requirements in job ads.  (Muenchen,2019)</a:t>
            </a:r>
            <a:endParaRPr/>
          </a:p>
        </p:txBody>
      </p:sp>
      <p:sp>
        <p:nvSpPr>
          <p:cNvPr id="403" name="Google Shape;403;p42"/>
          <p:cNvSpPr/>
          <p:nvPr/>
        </p:nvSpPr>
        <p:spPr>
          <a:xfrm>
            <a:off x="1106975" y="2986475"/>
            <a:ext cx="5725200" cy="780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2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     Big Data, in demand?</a:t>
            </a:r>
            <a:endParaRPr sz="2400" i="1">
              <a:solidFill>
                <a:srgbClr val="FFF2CC"/>
              </a:solidFill>
            </a:endParaRPr>
          </a:p>
        </p:txBody>
      </p:sp>
      <p:sp>
        <p:nvSpPr>
          <p:cNvPr id="406" name="Google Shape;406;p42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  <p:pic>
        <p:nvPicPr>
          <p:cNvPr id="407" name="Google Shape;4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9647"/>
            <a:ext cx="8520600" cy="7865153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2"/>
          <p:cNvSpPr/>
          <p:nvPr/>
        </p:nvSpPr>
        <p:spPr>
          <a:xfrm>
            <a:off x="1164750" y="139775"/>
            <a:ext cx="729900" cy="2328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2"/>
          <p:cNvSpPr/>
          <p:nvPr/>
        </p:nvSpPr>
        <p:spPr>
          <a:xfrm>
            <a:off x="885200" y="1280525"/>
            <a:ext cx="956100" cy="2328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2"/>
          <p:cNvSpPr/>
          <p:nvPr/>
        </p:nvSpPr>
        <p:spPr>
          <a:xfrm>
            <a:off x="885200" y="1509125"/>
            <a:ext cx="956100" cy="1527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2"/>
          <p:cNvSpPr/>
          <p:nvPr/>
        </p:nvSpPr>
        <p:spPr>
          <a:xfrm>
            <a:off x="714375" y="1661825"/>
            <a:ext cx="1126800" cy="2328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2"/>
          <p:cNvSpPr/>
          <p:nvPr/>
        </p:nvSpPr>
        <p:spPr>
          <a:xfrm>
            <a:off x="1164750" y="1896275"/>
            <a:ext cx="729900" cy="1527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2"/>
          <p:cNvSpPr/>
          <p:nvPr/>
        </p:nvSpPr>
        <p:spPr>
          <a:xfrm>
            <a:off x="714375" y="2423825"/>
            <a:ext cx="1126800" cy="2328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2"/>
          <p:cNvSpPr/>
          <p:nvPr/>
        </p:nvSpPr>
        <p:spPr>
          <a:xfrm>
            <a:off x="885075" y="2639350"/>
            <a:ext cx="956100" cy="1527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2"/>
          <p:cNvSpPr/>
          <p:nvPr/>
        </p:nvSpPr>
        <p:spPr>
          <a:xfrm>
            <a:off x="998300" y="2833775"/>
            <a:ext cx="729900" cy="1527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2"/>
          <p:cNvSpPr/>
          <p:nvPr/>
        </p:nvSpPr>
        <p:spPr>
          <a:xfrm>
            <a:off x="799725" y="3573575"/>
            <a:ext cx="956100" cy="1527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2"/>
          <p:cNvSpPr/>
          <p:nvPr/>
        </p:nvSpPr>
        <p:spPr>
          <a:xfrm>
            <a:off x="1074500" y="3367175"/>
            <a:ext cx="729900" cy="1527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2"/>
          <p:cNvSpPr/>
          <p:nvPr/>
        </p:nvSpPr>
        <p:spPr>
          <a:xfrm>
            <a:off x="799725" y="3725975"/>
            <a:ext cx="956100" cy="2328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2"/>
          <p:cNvSpPr/>
          <p:nvPr/>
        </p:nvSpPr>
        <p:spPr>
          <a:xfrm>
            <a:off x="772100" y="4288325"/>
            <a:ext cx="956100" cy="2328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2"/>
          <p:cNvSpPr/>
          <p:nvPr/>
        </p:nvSpPr>
        <p:spPr>
          <a:xfrm>
            <a:off x="998300" y="4507800"/>
            <a:ext cx="729900" cy="2328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2"/>
          <p:cNvSpPr/>
          <p:nvPr/>
        </p:nvSpPr>
        <p:spPr>
          <a:xfrm>
            <a:off x="998175" y="5042675"/>
            <a:ext cx="729900" cy="2328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2"/>
          <p:cNvSpPr/>
          <p:nvPr/>
        </p:nvSpPr>
        <p:spPr>
          <a:xfrm>
            <a:off x="998175" y="5439850"/>
            <a:ext cx="729900" cy="1527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2"/>
          <p:cNvSpPr/>
          <p:nvPr/>
        </p:nvSpPr>
        <p:spPr>
          <a:xfrm>
            <a:off x="714375" y="5797025"/>
            <a:ext cx="1041300" cy="1527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2"/>
          <p:cNvSpPr/>
          <p:nvPr/>
        </p:nvSpPr>
        <p:spPr>
          <a:xfrm>
            <a:off x="885200" y="3163625"/>
            <a:ext cx="919200" cy="2328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4371550" y="3414125"/>
            <a:ext cx="517800" cy="2328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2"/>
          <p:cNvSpPr/>
          <p:nvPr/>
        </p:nvSpPr>
        <p:spPr>
          <a:xfrm>
            <a:off x="4371550" y="3871325"/>
            <a:ext cx="517800" cy="232800"/>
          </a:xfrm>
          <a:prstGeom prst="rect">
            <a:avLst/>
          </a:prstGeom>
          <a:noFill/>
          <a:ln w="2857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2"/>
          <p:cNvSpPr txBox="1"/>
          <p:nvPr/>
        </p:nvSpPr>
        <p:spPr>
          <a:xfrm>
            <a:off x="5054875" y="3354450"/>
            <a:ext cx="35952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Primarily for big data</a:t>
            </a:r>
            <a:br>
              <a:rPr lang="en" sz="1800"/>
            </a:br>
            <a:r>
              <a:rPr lang="en" sz="1800"/>
              <a:t>Used extensively in big data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34" name="Google Shape;4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8155"/>
            <a:ext cx="9144000" cy="512064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3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Big data trends</a:t>
            </a:r>
            <a:endParaRPr sz="2400" i="1">
              <a:solidFill>
                <a:srgbClr val="FFF2CC"/>
              </a:solidFill>
            </a:endParaRPr>
          </a:p>
        </p:txBody>
      </p:sp>
      <p:sp>
        <p:nvSpPr>
          <p:cNvPr id="436" name="Google Shape;436;p43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F5E14934-29EE-B64A-B2BE-056C8F14C8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Web page graph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9E0512FF-522A-614C-9A90-FC4F81188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0000" y="1043782"/>
            <a:ext cx="6731000" cy="232171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/>
              <a:t>Web pages are organized in a network.</a:t>
            </a:r>
          </a:p>
          <a:p>
            <a:pPr lvl="1" eaLnBrk="1" hangingPunct="1"/>
            <a:r>
              <a:rPr lang="en-US" altLang="en-US"/>
              <a:t>Each webpage is represented as a node.</a:t>
            </a:r>
          </a:p>
          <a:p>
            <a:pPr lvl="1" eaLnBrk="1" hangingPunct="1"/>
            <a:r>
              <a:rPr lang="en-US" altLang="en-US"/>
              <a:t>Each hyperlink is a directed edge</a:t>
            </a:r>
          </a:p>
          <a:p>
            <a:pPr lvl="1" eaLnBrk="1" hangingPunct="1"/>
            <a:r>
              <a:rPr lang="en-US" altLang="en-US"/>
              <a:t>The entire web can be viewed as a directed graph.</a:t>
            </a:r>
          </a:p>
        </p:txBody>
      </p:sp>
      <p:sp>
        <p:nvSpPr>
          <p:cNvPr id="48131" name="Oval 4">
            <a:extLst>
              <a:ext uri="{FF2B5EF4-FFF2-40B4-BE49-F238E27FC236}">
                <a16:creationId xmlns:a16="http://schemas.microsoft.com/office/drawing/2014/main" id="{2A8D265A-7576-AC4E-99BE-8EAC17C04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000" y="3829844"/>
            <a:ext cx="190500" cy="190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>
              <a:ea typeface="ＭＳ Ｐゴシック" panose="020B0600070205080204" pitchFamily="34" charset="-128"/>
            </a:endParaRPr>
          </a:p>
        </p:txBody>
      </p:sp>
      <p:sp>
        <p:nvSpPr>
          <p:cNvPr id="48132" name="Oval 5">
            <a:extLst>
              <a:ext uri="{FF2B5EF4-FFF2-40B4-BE49-F238E27FC236}">
                <a16:creationId xmlns:a16="http://schemas.microsoft.com/office/drawing/2014/main" id="{4122AF06-3FA3-8D4B-B372-12D3F5328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0" y="4464844"/>
            <a:ext cx="190500" cy="190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>
              <a:ea typeface="ＭＳ Ｐゴシック" panose="020B0600070205080204" pitchFamily="34" charset="-128"/>
            </a:endParaRPr>
          </a:p>
        </p:txBody>
      </p:sp>
      <p:sp>
        <p:nvSpPr>
          <p:cNvPr id="48133" name="Oval 6">
            <a:extLst>
              <a:ext uri="{FF2B5EF4-FFF2-40B4-BE49-F238E27FC236}">
                <a16:creationId xmlns:a16="http://schemas.microsoft.com/office/drawing/2014/main" id="{E6D143B9-6AC0-E74C-B475-37076D6EC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0" y="3194844"/>
            <a:ext cx="190500" cy="190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>
              <a:ea typeface="ＭＳ Ｐゴシック" panose="020B0600070205080204" pitchFamily="34" charset="-128"/>
            </a:endParaRPr>
          </a:p>
        </p:txBody>
      </p:sp>
      <p:sp>
        <p:nvSpPr>
          <p:cNvPr id="48134" name="Oval 7">
            <a:extLst>
              <a:ext uri="{FF2B5EF4-FFF2-40B4-BE49-F238E27FC236}">
                <a16:creationId xmlns:a16="http://schemas.microsoft.com/office/drawing/2014/main" id="{A5414FA9-C0B7-C641-B89A-0669C86DF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464844"/>
            <a:ext cx="190500" cy="190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>
              <a:ea typeface="ＭＳ Ｐゴシック" panose="020B0600070205080204" pitchFamily="34" charset="-128"/>
            </a:endParaRPr>
          </a:p>
        </p:txBody>
      </p:sp>
      <p:sp>
        <p:nvSpPr>
          <p:cNvPr id="48135" name="Oval 8">
            <a:extLst>
              <a:ext uri="{FF2B5EF4-FFF2-40B4-BE49-F238E27FC236}">
                <a16:creationId xmlns:a16="http://schemas.microsoft.com/office/drawing/2014/main" id="{461796E8-C238-7E4B-8B58-2E75A6881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258344"/>
            <a:ext cx="190500" cy="190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>
              <a:ea typeface="ＭＳ Ｐゴシック" panose="020B0600070205080204" pitchFamily="34" charset="-128"/>
            </a:endParaRPr>
          </a:p>
        </p:txBody>
      </p:sp>
      <p:sp>
        <p:nvSpPr>
          <p:cNvPr id="48136" name="Oval 9">
            <a:extLst>
              <a:ext uri="{FF2B5EF4-FFF2-40B4-BE49-F238E27FC236}">
                <a16:creationId xmlns:a16="http://schemas.microsoft.com/office/drawing/2014/main" id="{2EED56E5-F2C2-C547-80A1-A9ED576ED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0" y="3829844"/>
            <a:ext cx="190500" cy="190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>
              <a:ea typeface="ＭＳ Ｐゴシック" panose="020B0600070205080204" pitchFamily="34" charset="-128"/>
            </a:endParaRPr>
          </a:p>
        </p:txBody>
      </p:sp>
      <p:sp>
        <p:nvSpPr>
          <p:cNvPr id="48137" name="Line 10">
            <a:extLst>
              <a:ext uri="{FF2B5EF4-FFF2-40B4-BE49-F238E27FC236}">
                <a16:creationId xmlns:a16="http://schemas.microsoft.com/office/drawing/2014/main" id="{ABB1A87D-86F1-5149-AD7E-D04B3D67DF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0000" y="3385344"/>
            <a:ext cx="7620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48138" name="Line 11">
            <a:extLst>
              <a:ext uri="{FF2B5EF4-FFF2-40B4-BE49-F238E27FC236}">
                <a16:creationId xmlns:a16="http://schemas.microsoft.com/office/drawing/2014/main" id="{04A393CC-95FF-0846-B780-A5F48F5EE3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4020344"/>
            <a:ext cx="7620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48139" name="Line 12">
            <a:extLst>
              <a:ext uri="{FF2B5EF4-FFF2-40B4-BE49-F238E27FC236}">
                <a16:creationId xmlns:a16="http://schemas.microsoft.com/office/drawing/2014/main" id="{EB657DF4-4BF2-514E-8681-866CC44BCBF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2500" y="3448844"/>
            <a:ext cx="889000" cy="10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48140" name="Line 13">
            <a:extLst>
              <a:ext uri="{FF2B5EF4-FFF2-40B4-BE49-F238E27FC236}">
                <a16:creationId xmlns:a16="http://schemas.microsoft.com/office/drawing/2014/main" id="{226A7875-87E7-E74B-8625-810C7643AB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2500" y="3321844"/>
            <a:ext cx="82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48141" name="Line 14">
            <a:extLst>
              <a:ext uri="{FF2B5EF4-FFF2-40B4-BE49-F238E27FC236}">
                <a16:creationId xmlns:a16="http://schemas.microsoft.com/office/drawing/2014/main" id="{92DACEC7-03FA-1841-B276-08D9647EAF6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8500" y="3321844"/>
            <a:ext cx="762000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48142" name="Line 15">
            <a:extLst>
              <a:ext uri="{FF2B5EF4-FFF2-40B4-BE49-F238E27FC236}">
                <a16:creationId xmlns:a16="http://schemas.microsoft.com/office/drawing/2014/main" id="{23D0614D-10E7-F74D-89F9-C3FED92AC5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73500" y="3893344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48143" name="Line 16">
            <a:extLst>
              <a:ext uri="{FF2B5EF4-FFF2-40B4-BE49-F238E27FC236}">
                <a16:creationId xmlns:a16="http://schemas.microsoft.com/office/drawing/2014/main" id="{9F557CD0-1A5E-904C-AB93-89C42BC4FC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62500" y="3956844"/>
            <a:ext cx="1778000" cy="63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7"/>
          <p:cNvGrpSpPr/>
          <p:nvPr/>
        </p:nvGrpSpPr>
        <p:grpSpPr>
          <a:xfrm>
            <a:off x="0" y="0"/>
            <a:ext cx="9144000" cy="917100"/>
            <a:chOff x="0" y="0"/>
            <a:chExt cx="9144000" cy="917100"/>
          </a:xfrm>
        </p:grpSpPr>
        <p:sp>
          <p:nvSpPr>
            <p:cNvPr id="216" name="Google Shape;216;p27"/>
            <p:cNvSpPr txBox="1"/>
            <p:nvPr/>
          </p:nvSpPr>
          <p:spPr>
            <a:xfrm>
              <a:off x="0" y="0"/>
              <a:ext cx="9144000" cy="91710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4400" b="1" i="0" u="none" strike="noStrike" kern="0" cap="none" spc="0" normalizeH="0" baseline="0" noProof="0">
                  <a:ln>
                    <a:noFill/>
                  </a:ln>
                  <a:solidFill>
                    <a:srgbClr val="FFF2CC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     Big Data Analytics</a:t>
              </a:r>
              <a:endParaRPr kumimoji="0" sz="2400" b="0" i="1" u="none" strike="noStrike" kern="0" cap="none" spc="0" normalizeH="0" baseline="0" noProof="0">
                <a:ln>
                  <a:noFill/>
                </a:ln>
                <a:solidFill>
                  <a:srgbClr val="FFF2CC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7"/>
            <p:cNvSpPr txBox="1"/>
            <p:nvPr/>
          </p:nvSpPr>
          <p:spPr>
            <a:xfrm>
              <a:off x="0" y="831550"/>
              <a:ext cx="9144000" cy="855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800" y="1495775"/>
            <a:ext cx="2168876" cy="2168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0429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28"/>
          <p:cNvGrpSpPr/>
          <p:nvPr/>
        </p:nvGrpSpPr>
        <p:grpSpPr>
          <a:xfrm>
            <a:off x="0" y="0"/>
            <a:ext cx="9144000" cy="917100"/>
            <a:chOff x="0" y="0"/>
            <a:chExt cx="9144000" cy="917100"/>
          </a:xfrm>
        </p:grpSpPr>
        <p:sp>
          <p:nvSpPr>
            <p:cNvPr id="224" name="Google Shape;224;p28"/>
            <p:cNvSpPr txBox="1"/>
            <p:nvPr/>
          </p:nvSpPr>
          <p:spPr>
            <a:xfrm>
              <a:off x="0" y="0"/>
              <a:ext cx="9144000" cy="91710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4400" b="1" i="0" u="none" strike="noStrike" kern="0" cap="none" spc="0" normalizeH="0" baseline="0" noProof="0">
                  <a:ln>
                    <a:noFill/>
                  </a:ln>
                  <a:solidFill>
                    <a:srgbClr val="FFF2CC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     Big Data, a type of analytics</a:t>
              </a:r>
              <a:endParaRPr kumimoji="0" sz="2400" b="0" i="1" u="none" strike="noStrike" kern="0" cap="none" spc="0" normalizeH="0" baseline="0" noProof="0">
                <a:ln>
                  <a:noFill/>
                </a:ln>
                <a:solidFill>
                  <a:srgbClr val="FFF2CC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8"/>
            <p:cNvSpPr txBox="1"/>
            <p:nvPr/>
          </p:nvSpPr>
          <p:spPr>
            <a:xfrm>
              <a:off x="0" y="831550"/>
              <a:ext cx="9144000" cy="855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28"/>
          <p:cNvSpPr txBox="1"/>
          <p:nvPr/>
        </p:nvSpPr>
        <p:spPr>
          <a:xfrm>
            <a:off x="6735175" y="2343213"/>
            <a:ext cx="2328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veat"/>
                <a:ea typeface="Caveat"/>
                <a:cs typeface="Caveat"/>
                <a:sym typeface="Caveat"/>
              </a:rPr>
              <a:t>Insights!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800" y="1495775"/>
            <a:ext cx="2168876" cy="216887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/>
        </p:nvSpPr>
        <p:spPr>
          <a:xfrm>
            <a:off x="410650" y="2181600"/>
            <a:ext cx="2328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veat"/>
                <a:ea typeface="Caveat"/>
                <a:cs typeface="Caveat"/>
                <a:sym typeface="Caveat"/>
              </a:rPr>
              <a:t>Data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1305275" y="2002746"/>
            <a:ext cx="1926175" cy="382025"/>
          </a:xfrm>
          <a:custGeom>
            <a:avLst/>
            <a:gdLst/>
            <a:ahLst/>
            <a:cxnLst/>
            <a:rect l="l" t="t" r="r" b="b"/>
            <a:pathLst>
              <a:path w="77047" h="15281" extrusionOk="0">
                <a:moveTo>
                  <a:pt x="0" y="15281"/>
                </a:moveTo>
                <a:cubicBezTo>
                  <a:pt x="4375" y="12741"/>
                  <a:pt x="13406" y="370"/>
                  <a:pt x="26247" y="41"/>
                </a:cubicBezTo>
                <a:cubicBezTo>
                  <a:pt x="39088" y="-288"/>
                  <a:pt x="68580" y="11095"/>
                  <a:pt x="77047" y="13306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230" name="Google Shape;230;p28"/>
          <p:cNvCxnSpPr>
            <a:stCxn id="227" idx="3"/>
            <a:endCxn id="226" idx="1"/>
          </p:cNvCxnSpPr>
          <p:nvPr/>
        </p:nvCxnSpPr>
        <p:spPr>
          <a:xfrm>
            <a:off x="5452675" y="2580213"/>
            <a:ext cx="1282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27408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9"/>
          <p:cNvGrpSpPr/>
          <p:nvPr/>
        </p:nvGrpSpPr>
        <p:grpSpPr>
          <a:xfrm>
            <a:off x="0" y="0"/>
            <a:ext cx="9144000" cy="917100"/>
            <a:chOff x="0" y="0"/>
            <a:chExt cx="9144000" cy="917100"/>
          </a:xfrm>
        </p:grpSpPr>
        <p:sp>
          <p:nvSpPr>
            <p:cNvPr id="236" name="Google Shape;236;p29"/>
            <p:cNvSpPr txBox="1"/>
            <p:nvPr/>
          </p:nvSpPr>
          <p:spPr>
            <a:xfrm>
              <a:off x="0" y="0"/>
              <a:ext cx="9144000" cy="91710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" sz="4400" b="1" i="0" u="none" strike="noStrike" kern="0" cap="none" spc="0" normalizeH="0" baseline="0" noProof="0">
                  <a:ln>
                    <a:noFill/>
                  </a:ln>
                  <a:solidFill>
                    <a:srgbClr val="FFF2CC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     Big Data, a type of analytics</a:t>
              </a:r>
              <a:endParaRPr kumimoji="0" sz="2400" b="0" i="1" u="none" strike="noStrike" kern="0" cap="none" spc="0" normalizeH="0" baseline="0" noProof="0">
                <a:ln>
                  <a:noFill/>
                </a:ln>
                <a:solidFill>
                  <a:srgbClr val="FFF2CC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9"/>
            <p:cNvSpPr txBox="1"/>
            <p:nvPr/>
          </p:nvSpPr>
          <p:spPr>
            <a:xfrm>
              <a:off x="0" y="831550"/>
              <a:ext cx="9144000" cy="855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75" y="1081325"/>
            <a:ext cx="8334149" cy="43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4043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5"/>
          <p:cNvSpPr txBox="1">
            <a:spLocks noGrp="1"/>
          </p:cNvSpPr>
          <p:nvPr>
            <p:ph type="body" idx="1"/>
          </p:nvPr>
        </p:nvSpPr>
        <p:spPr>
          <a:xfrm>
            <a:off x="311700" y="1280526"/>
            <a:ext cx="8520600" cy="30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veat"/>
                <a:ea typeface="Caveat"/>
                <a:cs typeface="Caveat"/>
                <a:sym typeface="Caveat"/>
              </a:rPr>
              <a:t>Short Answer: </a:t>
            </a:r>
            <a:endParaRPr sz="2400" b="1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Big Data ≈ Data Mining ≈ Predictive Analytics ≈ Data Science </a:t>
            </a:r>
            <a:br>
              <a:rPr lang="en"/>
            </a:br>
            <a:r>
              <a:rPr lang="en" sz="1200"/>
              <a:t>(Leskovec et al., 2017)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 sz="2400" b="1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Big data analytics</a:t>
            </a:r>
            <a:endParaRPr sz="2400" i="1">
              <a:solidFill>
                <a:srgbClr val="FFF2CC"/>
              </a:solidFill>
            </a:endParaRPr>
          </a:p>
        </p:txBody>
      </p:sp>
      <p:sp>
        <p:nvSpPr>
          <p:cNvPr id="451" name="Google Shape;451;p45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6"/>
          <p:cNvSpPr txBox="1">
            <a:spLocks noGrp="1"/>
          </p:cNvSpPr>
          <p:nvPr>
            <p:ph type="body" idx="1"/>
          </p:nvPr>
        </p:nvSpPr>
        <p:spPr>
          <a:xfrm>
            <a:off x="311700" y="1280526"/>
            <a:ext cx="8520600" cy="30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veat"/>
                <a:ea typeface="Caveat"/>
                <a:cs typeface="Caveat"/>
                <a:sym typeface="Caveat"/>
              </a:rPr>
              <a:t>Short Answer: </a:t>
            </a:r>
            <a:endParaRPr sz="2400" b="1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Big Data ≈ Data Mining ≈ Predictive Analytics ≈ Data Science </a:t>
            </a:r>
            <a:br>
              <a:rPr lang="en"/>
            </a:br>
            <a:r>
              <a:rPr lang="en" sz="1200"/>
              <a:t>(Leskovec et al., 2017)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 sz="2400" b="1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57" name="Google Shape;457;p46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     Big Data Analytics</a:t>
            </a:r>
            <a:endParaRPr sz="2400" i="1">
              <a:solidFill>
                <a:srgbClr val="FFF2CC"/>
              </a:solidFill>
            </a:endParaRPr>
          </a:p>
        </p:txBody>
      </p:sp>
      <p:sp>
        <p:nvSpPr>
          <p:cNvPr id="458" name="Google Shape;458;p46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  <p:pic>
        <p:nvPicPr>
          <p:cNvPr id="459" name="Google Shape;4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074" y="2696325"/>
            <a:ext cx="3317226" cy="30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6"/>
          <p:cNvSpPr txBox="1"/>
          <p:nvPr/>
        </p:nvSpPr>
        <p:spPr>
          <a:xfrm>
            <a:off x="4115225" y="53457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(Conway, 2020)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7"/>
          <p:cNvSpPr txBox="1">
            <a:spLocks noGrp="1"/>
          </p:cNvSpPr>
          <p:nvPr>
            <p:ph type="body" idx="1"/>
          </p:nvPr>
        </p:nvSpPr>
        <p:spPr>
          <a:xfrm>
            <a:off x="311700" y="1280526"/>
            <a:ext cx="8520600" cy="30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veat"/>
                <a:ea typeface="Caveat"/>
                <a:cs typeface="Caveat"/>
                <a:sym typeface="Caveat"/>
              </a:rPr>
              <a:t>Short Answer: </a:t>
            </a:r>
            <a:endParaRPr sz="2400" b="1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Big Data ≈ Data Mining ≈ Predictive Analytics ≈ Data Science </a:t>
            </a:r>
            <a:br>
              <a:rPr lang="en"/>
            </a:br>
            <a:r>
              <a:rPr lang="en" sz="1200"/>
              <a:t>(Leskovec et al., 2017)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 sz="2400" b="1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66" name="Google Shape;466;p47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     Big Data Analytics</a:t>
            </a:r>
            <a:endParaRPr sz="2400" i="1">
              <a:solidFill>
                <a:srgbClr val="FFF2CC"/>
              </a:solidFill>
            </a:endParaRPr>
          </a:p>
        </p:txBody>
      </p:sp>
      <p:sp>
        <p:nvSpPr>
          <p:cNvPr id="467" name="Google Shape;467;p47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  <p:sp>
        <p:nvSpPr>
          <p:cNvPr id="468" name="Google Shape;468;p47"/>
          <p:cNvSpPr/>
          <p:nvPr/>
        </p:nvSpPr>
        <p:spPr>
          <a:xfrm>
            <a:off x="2606075" y="3260100"/>
            <a:ext cx="2186100" cy="1680000"/>
          </a:xfrm>
          <a:prstGeom prst="ellipse">
            <a:avLst/>
          </a:prstGeom>
          <a:solidFill>
            <a:srgbClr val="A4C2F4">
              <a:alpha val="49720"/>
            </a:srgb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Computation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7"/>
          <p:cNvSpPr/>
          <p:nvPr/>
        </p:nvSpPr>
        <p:spPr>
          <a:xfrm>
            <a:off x="4173650" y="3297500"/>
            <a:ext cx="2186100" cy="1680000"/>
          </a:xfrm>
          <a:prstGeom prst="ellipse">
            <a:avLst/>
          </a:prstGeom>
          <a:solidFill>
            <a:srgbClr val="B6D7A8">
              <a:alpha val="52510"/>
            </a:srgb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Statistics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7"/>
          <p:cNvSpPr/>
          <p:nvPr/>
        </p:nvSpPr>
        <p:spPr>
          <a:xfrm>
            <a:off x="3312700" y="3893875"/>
            <a:ext cx="2186100" cy="1680000"/>
          </a:xfrm>
          <a:prstGeom prst="ellipse">
            <a:avLst/>
          </a:prstGeom>
          <a:solidFill>
            <a:srgbClr val="EA9999">
              <a:alpha val="49720"/>
            </a:srgb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Science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9"/>
          <p:cNvSpPr/>
          <p:nvPr/>
        </p:nvSpPr>
        <p:spPr>
          <a:xfrm>
            <a:off x="1363800" y="1185375"/>
            <a:ext cx="5605500" cy="10380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381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Goal:</a:t>
            </a:r>
            <a:r>
              <a:rPr lang="en" sz="2200"/>
              <a:t> Generalizations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 </a:t>
            </a:r>
            <a:r>
              <a:rPr lang="en" sz="2200" b="1" i="1"/>
              <a:t>model</a:t>
            </a:r>
            <a:r>
              <a:rPr lang="en" sz="2200"/>
              <a:t> or </a:t>
            </a:r>
            <a:r>
              <a:rPr lang="en" sz="2200" b="1" i="1"/>
              <a:t>summarization</a:t>
            </a:r>
            <a:r>
              <a:rPr lang="en" sz="2200"/>
              <a:t> of the data. </a:t>
            </a:r>
            <a:endParaRPr sz="2200"/>
          </a:p>
        </p:txBody>
      </p:sp>
      <p:sp>
        <p:nvSpPr>
          <p:cNvPr id="485" name="Google Shape;485;p49"/>
          <p:cNvSpPr/>
          <p:nvPr/>
        </p:nvSpPr>
        <p:spPr>
          <a:xfrm rot="-4187633">
            <a:off x="2044252" y="2625500"/>
            <a:ext cx="1494795" cy="8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1905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9"/>
          <p:cNvSpPr/>
          <p:nvPr/>
        </p:nvSpPr>
        <p:spPr>
          <a:xfrm rot="-7198898">
            <a:off x="4692445" y="2655371"/>
            <a:ext cx="1494830" cy="8247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9"/>
          <p:cNvSpPr/>
          <p:nvPr/>
        </p:nvSpPr>
        <p:spPr>
          <a:xfrm>
            <a:off x="537500" y="3988150"/>
            <a:ext cx="3821100" cy="1038000"/>
          </a:xfrm>
          <a:prstGeom prst="rect">
            <a:avLst/>
          </a:prstGeom>
          <a:solidFill>
            <a:srgbClr val="C9DAF8"/>
          </a:solidFill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How to analyze data that is mostly too large for main memory.</a:t>
            </a:r>
            <a:endParaRPr/>
          </a:p>
        </p:txBody>
      </p:sp>
      <p:sp>
        <p:nvSpPr>
          <p:cNvPr id="488" name="Google Shape;488;p49"/>
          <p:cNvSpPr/>
          <p:nvPr/>
        </p:nvSpPr>
        <p:spPr>
          <a:xfrm>
            <a:off x="4520500" y="3988150"/>
            <a:ext cx="3931500" cy="10380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Analyses only possible with a </a:t>
            </a:r>
            <a:r>
              <a:rPr lang="en" sz="1800" i="1">
                <a:solidFill>
                  <a:schemeClr val="dk2"/>
                </a:solidFill>
              </a:rPr>
              <a:t>large</a:t>
            </a:r>
            <a:r>
              <a:rPr lang="en" sz="1800">
                <a:solidFill>
                  <a:schemeClr val="dk2"/>
                </a:solidFill>
              </a:rPr>
              <a:t> number of observations or features.</a:t>
            </a:r>
            <a:endParaRPr/>
          </a:p>
        </p:txBody>
      </p:sp>
      <p:sp>
        <p:nvSpPr>
          <p:cNvPr id="489" name="Google Shape;489;p49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     Big data Analytics</a:t>
            </a:r>
            <a:endParaRPr sz="2400" i="1">
              <a:solidFill>
                <a:srgbClr val="FFF2CC"/>
              </a:solidFill>
            </a:endParaRPr>
          </a:p>
        </p:txBody>
      </p:sp>
      <p:sp>
        <p:nvSpPr>
          <p:cNvPr id="490" name="Google Shape;490;p49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0"/>
          <p:cNvSpPr/>
          <p:nvPr/>
        </p:nvSpPr>
        <p:spPr>
          <a:xfrm>
            <a:off x="1686000" y="1398775"/>
            <a:ext cx="4984500" cy="824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381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Goal:</a:t>
            </a:r>
            <a:r>
              <a:rPr lang="en" sz="1800"/>
              <a:t> Generalizations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</a:t>
            </a:r>
            <a:r>
              <a:rPr lang="en" sz="1800" i="1"/>
              <a:t>model</a:t>
            </a:r>
            <a:r>
              <a:rPr lang="en" sz="1800"/>
              <a:t> or </a:t>
            </a:r>
            <a:r>
              <a:rPr lang="en" sz="1800" i="1"/>
              <a:t>summarization</a:t>
            </a:r>
            <a:r>
              <a:rPr lang="en" sz="1800"/>
              <a:t> of the data. </a:t>
            </a:r>
            <a:endParaRPr sz="1800"/>
          </a:p>
        </p:txBody>
      </p:sp>
      <p:sp>
        <p:nvSpPr>
          <p:cNvPr id="496" name="Google Shape;496;p50"/>
          <p:cNvSpPr txBox="1"/>
          <p:nvPr/>
        </p:nvSpPr>
        <p:spPr>
          <a:xfrm>
            <a:off x="441775" y="2704125"/>
            <a:ext cx="7605300" cy="29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E.g.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BF9000"/>
                </a:solidFill>
              </a:rPr>
              <a:t>Google’s PageRank:</a:t>
            </a:r>
            <a:r>
              <a:rPr lang="en" sz="1800"/>
              <a:t> </a:t>
            </a:r>
            <a:r>
              <a:rPr lang="en" sz="1800" i="1"/>
              <a:t>summarizes</a:t>
            </a:r>
            <a:r>
              <a:rPr lang="en" sz="1800"/>
              <a:t> web pages by a single number.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BF9000"/>
                </a:solidFill>
              </a:rPr>
              <a:t>Twitter financial market predictions:</a:t>
            </a:r>
            <a:r>
              <a:rPr lang="en" sz="1800"/>
              <a:t> </a:t>
            </a:r>
            <a:r>
              <a:rPr lang="en" sz="1800" i="1"/>
              <a:t>Models</a:t>
            </a:r>
            <a:r>
              <a:rPr lang="en" sz="1800"/>
              <a:t> the stock market according to shifts in sentiment in Twitter.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BF9000"/>
                </a:solidFill>
              </a:rPr>
              <a:t>Distinguish tissue type in medical images:</a:t>
            </a:r>
            <a:r>
              <a:rPr lang="en" sz="1800"/>
              <a:t> </a:t>
            </a:r>
            <a:r>
              <a:rPr lang="en" sz="1800" i="1"/>
              <a:t>Summarizes</a:t>
            </a:r>
            <a:r>
              <a:rPr lang="en" sz="1800"/>
              <a:t> millions of pixels into clusters.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BF9000"/>
                </a:solidFill>
              </a:rPr>
              <a:t>Mental health diagnosis in social media:</a:t>
            </a:r>
            <a:r>
              <a:rPr lang="en" sz="1800"/>
              <a:t> </a:t>
            </a:r>
            <a:r>
              <a:rPr lang="en" sz="1800" i="1"/>
              <a:t>Models</a:t>
            </a:r>
            <a:r>
              <a:rPr lang="en" sz="1800"/>
              <a:t> presence of diagnosis as a distribution (a summary) of linguistic patterns.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BF9000"/>
                </a:solidFill>
              </a:rPr>
              <a:t>Frequent co-occurring purchases: </a:t>
            </a:r>
            <a:r>
              <a:rPr lang="en" sz="1800" i="1"/>
              <a:t>Summarize</a:t>
            </a:r>
            <a:r>
              <a:rPr lang="en" sz="1800"/>
              <a:t> billions of purchases as items that frequently are bought together.  </a:t>
            </a:r>
            <a:endParaRPr sz="1800"/>
          </a:p>
        </p:txBody>
      </p:sp>
      <p:cxnSp>
        <p:nvCxnSpPr>
          <p:cNvPr id="497" name="Google Shape;497;p50"/>
          <p:cNvCxnSpPr/>
          <p:nvPr/>
        </p:nvCxnSpPr>
        <p:spPr>
          <a:xfrm flipH="1">
            <a:off x="1053000" y="2257600"/>
            <a:ext cx="618300" cy="53010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8" name="Google Shape;498;p50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4400" b="1">
                <a:solidFill>
                  <a:srgbClr val="FFF2CC"/>
                </a:solidFill>
              </a:rPr>
              <a:t> Big data Analytics</a:t>
            </a:r>
            <a:endParaRPr sz="2400" i="1">
              <a:solidFill>
                <a:srgbClr val="FFF2CC"/>
              </a:solidFill>
            </a:endParaRPr>
          </a:p>
        </p:txBody>
      </p:sp>
      <p:sp>
        <p:nvSpPr>
          <p:cNvPr id="499" name="Google Shape;499;p50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1"/>
          <p:cNvSpPr/>
          <p:nvPr/>
        </p:nvSpPr>
        <p:spPr>
          <a:xfrm>
            <a:off x="1686000" y="1398775"/>
            <a:ext cx="4984500" cy="824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381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Goal:</a:t>
            </a:r>
            <a:r>
              <a:rPr lang="en" sz="1800"/>
              <a:t> </a:t>
            </a:r>
            <a:r>
              <a:rPr lang="en" sz="1800" b="1">
                <a:solidFill>
                  <a:srgbClr val="980000"/>
                </a:solidFill>
              </a:rPr>
              <a:t>Generalizations</a:t>
            </a:r>
            <a:endParaRPr sz="1800" b="1">
              <a:solidFill>
                <a:srgbClr val="98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</a:t>
            </a:r>
            <a:r>
              <a:rPr lang="en" sz="1800" i="1"/>
              <a:t>model</a:t>
            </a:r>
            <a:r>
              <a:rPr lang="en" sz="1800"/>
              <a:t> or </a:t>
            </a:r>
            <a:r>
              <a:rPr lang="en" sz="1800" i="1"/>
              <a:t>summarization</a:t>
            </a:r>
            <a:r>
              <a:rPr lang="en" sz="1800"/>
              <a:t> of the data. </a:t>
            </a:r>
            <a:endParaRPr sz="1800"/>
          </a:p>
        </p:txBody>
      </p:sp>
      <p:sp>
        <p:nvSpPr>
          <p:cNvPr id="505" name="Google Shape;505;p51"/>
          <p:cNvSpPr/>
          <p:nvPr/>
        </p:nvSpPr>
        <p:spPr>
          <a:xfrm>
            <a:off x="1108875" y="3141125"/>
            <a:ext cx="6397200" cy="21057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ctr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sz="2400" dirty="0"/>
              <a:t>1. Descriptive analytics </a:t>
            </a:r>
            <a:br>
              <a:rPr lang="en" sz="2400" dirty="0"/>
            </a:br>
            <a:r>
              <a:rPr lang="en" sz="1800" dirty="0"/>
              <a:t>Describe (</a:t>
            </a:r>
            <a:r>
              <a:rPr lang="en" sz="1800" i="1" dirty="0"/>
              <a:t>generalizes</a:t>
            </a:r>
            <a:r>
              <a:rPr lang="en" sz="1800" dirty="0"/>
              <a:t>) the data itself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76200" lvl="0" algn="ctr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sz="2400" dirty="0"/>
              <a:t>2. Predictive analytics</a:t>
            </a:r>
            <a:br>
              <a:rPr lang="en" sz="2400" dirty="0"/>
            </a:br>
            <a:r>
              <a:rPr lang="en" sz="1800" dirty="0"/>
              <a:t>Create something </a:t>
            </a:r>
            <a:r>
              <a:rPr lang="en" sz="1800" i="1" dirty="0" err="1"/>
              <a:t>generalizeable</a:t>
            </a:r>
            <a:r>
              <a:rPr lang="en" sz="1800" dirty="0"/>
              <a:t> to new data</a:t>
            </a:r>
            <a:endParaRPr sz="1800" dirty="0"/>
          </a:p>
        </p:txBody>
      </p:sp>
      <p:sp>
        <p:nvSpPr>
          <p:cNvPr id="506" name="Google Shape;506;p51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4400" b="1">
                <a:solidFill>
                  <a:srgbClr val="FFF2CC"/>
                </a:solidFill>
              </a:rPr>
              <a:t> Big data Analytics</a:t>
            </a:r>
            <a:endParaRPr sz="2400" i="1">
              <a:solidFill>
                <a:srgbClr val="FFF2CC"/>
              </a:solidFill>
            </a:endParaRPr>
          </a:p>
        </p:txBody>
      </p:sp>
      <p:sp>
        <p:nvSpPr>
          <p:cNvPr id="507" name="Google Shape;507;p51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5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     Big Data Analytics</a:t>
            </a:r>
            <a:endParaRPr sz="2400" i="1">
              <a:solidFill>
                <a:srgbClr val="FFF2CC"/>
              </a:solidFill>
            </a:endParaRPr>
          </a:p>
        </p:txBody>
      </p:sp>
      <p:sp>
        <p:nvSpPr>
          <p:cNvPr id="539" name="Google Shape;539;p55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  <p:sp>
        <p:nvSpPr>
          <p:cNvPr id="540" name="Google Shape;540;p55"/>
          <p:cNvSpPr/>
          <p:nvPr/>
        </p:nvSpPr>
        <p:spPr>
          <a:xfrm>
            <a:off x="1686000" y="1093975"/>
            <a:ext cx="4984500" cy="824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381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Goal:</a:t>
            </a:r>
            <a:r>
              <a:rPr lang="en" sz="1800"/>
              <a:t> Generalizations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</a:t>
            </a:r>
            <a:r>
              <a:rPr lang="en" sz="1800" i="1"/>
              <a:t>model</a:t>
            </a:r>
            <a:r>
              <a:rPr lang="en" sz="1800"/>
              <a:t> or </a:t>
            </a:r>
            <a:r>
              <a:rPr lang="en" sz="1800" i="1"/>
              <a:t>summarization</a:t>
            </a:r>
            <a:r>
              <a:rPr lang="en" sz="1800"/>
              <a:t> of the data. </a:t>
            </a:r>
            <a:endParaRPr sz="1800"/>
          </a:p>
        </p:txBody>
      </p:sp>
      <p:cxnSp>
        <p:nvCxnSpPr>
          <p:cNvPr id="541" name="Google Shape;541;p55"/>
          <p:cNvCxnSpPr/>
          <p:nvPr/>
        </p:nvCxnSpPr>
        <p:spPr>
          <a:xfrm flipH="1">
            <a:off x="2871650" y="2076900"/>
            <a:ext cx="423300" cy="345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42" name="Google Shape;542;p55"/>
          <p:cNvCxnSpPr/>
          <p:nvPr/>
        </p:nvCxnSpPr>
        <p:spPr>
          <a:xfrm>
            <a:off x="4993250" y="2062800"/>
            <a:ext cx="428400" cy="37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543" name="Google Shape;543;p55"/>
          <p:cNvSpPr txBox="1"/>
          <p:nvPr/>
        </p:nvSpPr>
        <p:spPr>
          <a:xfrm>
            <a:off x="870975" y="2428325"/>
            <a:ext cx="3276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Data/Workflow Frameworks</a:t>
            </a:r>
            <a:endParaRPr sz="24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44" name="Google Shape;544;p55"/>
          <p:cNvSpPr txBox="1"/>
          <p:nvPr/>
        </p:nvSpPr>
        <p:spPr>
          <a:xfrm>
            <a:off x="4572125" y="2428325"/>
            <a:ext cx="2898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Caveat"/>
                <a:ea typeface="Caveat"/>
                <a:cs typeface="Caveat"/>
                <a:sym typeface="Caveat"/>
              </a:rPr>
              <a:t>Analyses and Algorithms</a:t>
            </a:r>
            <a:endParaRPr sz="2400">
              <a:solidFill>
                <a:srgbClr val="1155CC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69ECC360-ED1C-AC49-AA32-68D4038929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9553" y="381000"/>
            <a:ext cx="5413375" cy="952500"/>
          </a:xfrm>
        </p:spPr>
        <p:txBody>
          <a:bodyPr/>
          <a:lstStyle/>
          <a:p>
            <a:pPr eaLnBrk="1" hangingPunct="1"/>
            <a:r>
              <a:rPr lang="en-US" altLang="zh-CN"/>
              <a:t>Link Structure of the Web</a:t>
            </a:r>
          </a:p>
        </p:txBody>
      </p:sp>
      <p:pic>
        <p:nvPicPr>
          <p:cNvPr id="47107" name="Picture 2">
            <a:extLst>
              <a:ext uri="{FF2B5EF4-FFF2-40B4-BE49-F238E27FC236}">
                <a16:creationId xmlns:a16="http://schemas.microsoft.com/office/drawing/2014/main" id="{7EB81E9D-272C-0A4D-B03E-5D4A5AF24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8" r="14749"/>
          <a:stretch>
            <a:fillRect/>
          </a:stretch>
        </p:blipFill>
        <p:spPr bwMode="auto">
          <a:xfrm>
            <a:off x="1625865" y="1905000"/>
            <a:ext cx="2286000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Box 4">
            <a:extLst>
              <a:ext uri="{FF2B5EF4-FFF2-40B4-BE49-F238E27FC236}">
                <a16:creationId xmlns:a16="http://schemas.microsoft.com/office/drawing/2014/main" id="{9BE6FEC2-306B-6147-8BB7-0611DE09F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2095500"/>
            <a:ext cx="3937000" cy="10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197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167" kern="1200">
                <a:solidFill>
                  <a:srgbClr val="000000"/>
                </a:solidFill>
                <a:latin typeface="Century Schoolbook" panose="02040604050505020304" pitchFamily="18" charset="0"/>
                <a:cs typeface="+mn-cs"/>
              </a:rPr>
              <a:t>Backlinks and Forward links:</a:t>
            </a:r>
          </a:p>
          <a:p>
            <a:pPr defTabSz="76197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</a:pPr>
            <a:r>
              <a:rPr lang="en-US" altLang="zh-CN" sz="2000" kern="1200">
                <a:solidFill>
                  <a:srgbClr val="000000"/>
                </a:solidFill>
                <a:latin typeface="Century Schoolbook" panose="02040604050505020304" pitchFamily="18" charset="0"/>
                <a:cs typeface="+mn-cs"/>
              </a:rPr>
              <a:t>A and B are C’s backlinks</a:t>
            </a:r>
          </a:p>
          <a:p>
            <a:pPr defTabSz="76197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</a:pPr>
            <a:r>
              <a:rPr lang="en-US" altLang="zh-CN" sz="2000" kern="1200">
                <a:solidFill>
                  <a:srgbClr val="000000"/>
                </a:solidFill>
                <a:latin typeface="Century Schoolbook" panose="02040604050505020304" pitchFamily="18" charset="0"/>
                <a:cs typeface="+mn-cs"/>
              </a:rPr>
              <a:t>C is A and B’s forward link</a:t>
            </a:r>
          </a:p>
        </p:txBody>
      </p:sp>
      <p:sp>
        <p:nvSpPr>
          <p:cNvPr id="47109" name="TextBox 5">
            <a:extLst>
              <a:ext uri="{FF2B5EF4-FFF2-40B4-BE49-F238E27FC236}">
                <a16:creationId xmlns:a16="http://schemas.microsoft.com/office/drawing/2014/main" id="{C2BA5803-BE4B-E049-B03B-4215BF3E9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447" y="4381500"/>
            <a:ext cx="6907660" cy="37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76197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33" kern="1200">
                <a:solidFill>
                  <a:srgbClr val="000000"/>
                </a:solidFill>
                <a:latin typeface="Century Schoolbook" panose="02040604050505020304" pitchFamily="18" charset="0"/>
                <a:cs typeface="+mn-cs"/>
              </a:rPr>
              <a:t>Intuitively, a webpage is important if it has a lot of backlinks.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6"/>
          <p:cNvSpPr/>
          <p:nvPr/>
        </p:nvSpPr>
        <p:spPr>
          <a:xfrm>
            <a:off x="162275" y="3037850"/>
            <a:ext cx="4169700" cy="20250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56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     Big Data Analytics,</a:t>
            </a:r>
            <a:endParaRPr sz="2400" i="1">
              <a:solidFill>
                <a:srgbClr val="FFF2CC"/>
              </a:solidFill>
            </a:endParaRPr>
          </a:p>
        </p:txBody>
      </p:sp>
      <p:sp>
        <p:nvSpPr>
          <p:cNvPr id="551" name="Google Shape;551;p56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  <p:sp>
        <p:nvSpPr>
          <p:cNvPr id="552" name="Google Shape;552;p56"/>
          <p:cNvSpPr/>
          <p:nvPr/>
        </p:nvSpPr>
        <p:spPr>
          <a:xfrm>
            <a:off x="1686000" y="1093975"/>
            <a:ext cx="4984500" cy="824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381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Goal:</a:t>
            </a:r>
            <a:r>
              <a:rPr lang="en" sz="1800"/>
              <a:t> Generalizations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</a:t>
            </a:r>
            <a:r>
              <a:rPr lang="en" sz="1800" i="1"/>
              <a:t>model</a:t>
            </a:r>
            <a:r>
              <a:rPr lang="en" sz="1800"/>
              <a:t> or </a:t>
            </a:r>
            <a:r>
              <a:rPr lang="en" sz="1800" i="1"/>
              <a:t>summarization</a:t>
            </a:r>
            <a:r>
              <a:rPr lang="en" sz="1800"/>
              <a:t> of the data. </a:t>
            </a:r>
            <a:endParaRPr sz="1800"/>
          </a:p>
        </p:txBody>
      </p:sp>
      <p:cxnSp>
        <p:nvCxnSpPr>
          <p:cNvPr id="553" name="Google Shape;553;p56"/>
          <p:cNvCxnSpPr/>
          <p:nvPr/>
        </p:nvCxnSpPr>
        <p:spPr>
          <a:xfrm flipH="1">
            <a:off x="2871650" y="2076900"/>
            <a:ext cx="423300" cy="345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54" name="Google Shape;554;p56"/>
          <p:cNvCxnSpPr/>
          <p:nvPr/>
        </p:nvCxnSpPr>
        <p:spPr>
          <a:xfrm>
            <a:off x="4993250" y="2062800"/>
            <a:ext cx="428400" cy="37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555" name="Google Shape;555;p56"/>
          <p:cNvSpPr txBox="1"/>
          <p:nvPr/>
        </p:nvSpPr>
        <p:spPr>
          <a:xfrm>
            <a:off x="266750" y="3279250"/>
            <a:ext cx="26811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Hadoop File System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56" name="Google Shape;556;p56"/>
          <p:cNvSpPr txBox="1"/>
          <p:nvPr/>
        </p:nvSpPr>
        <p:spPr>
          <a:xfrm>
            <a:off x="93275" y="4132500"/>
            <a:ext cx="26811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MapReduce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57" name="Google Shape;557;p56"/>
          <p:cNvSpPr txBox="1"/>
          <p:nvPr/>
        </p:nvSpPr>
        <p:spPr>
          <a:xfrm>
            <a:off x="2026500" y="3411975"/>
            <a:ext cx="26811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Spark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58" name="Google Shape;558;p56"/>
          <p:cNvSpPr txBox="1"/>
          <p:nvPr/>
        </p:nvSpPr>
        <p:spPr>
          <a:xfrm>
            <a:off x="1912250" y="4284900"/>
            <a:ext cx="26811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Tensorflow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59" name="Google Shape;559;p56"/>
          <p:cNvSpPr txBox="1"/>
          <p:nvPr/>
        </p:nvSpPr>
        <p:spPr>
          <a:xfrm>
            <a:off x="1058975" y="3737150"/>
            <a:ext cx="26811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Caveat"/>
                <a:ea typeface="Caveat"/>
                <a:cs typeface="Caveat"/>
                <a:sym typeface="Caveat"/>
              </a:rPr>
              <a:t>Streaming</a:t>
            </a:r>
            <a:endParaRPr sz="2400">
              <a:solidFill>
                <a:srgbClr val="43434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60" name="Google Shape;560;p56"/>
          <p:cNvSpPr txBox="1"/>
          <p:nvPr/>
        </p:nvSpPr>
        <p:spPr>
          <a:xfrm>
            <a:off x="870975" y="2428325"/>
            <a:ext cx="3276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Data/Workflow Frameworks</a:t>
            </a:r>
            <a:endParaRPr sz="24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61" name="Google Shape;561;p56"/>
          <p:cNvSpPr txBox="1"/>
          <p:nvPr/>
        </p:nvSpPr>
        <p:spPr>
          <a:xfrm>
            <a:off x="4572125" y="2428325"/>
            <a:ext cx="2898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Caveat"/>
                <a:ea typeface="Caveat"/>
                <a:cs typeface="Caveat"/>
                <a:sym typeface="Caveat"/>
              </a:rPr>
              <a:t>Analyses and Algorithms</a:t>
            </a:r>
            <a:endParaRPr sz="2400">
              <a:solidFill>
                <a:srgbClr val="1155CC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7"/>
          <p:cNvSpPr/>
          <p:nvPr/>
        </p:nvSpPr>
        <p:spPr>
          <a:xfrm>
            <a:off x="162275" y="3037850"/>
            <a:ext cx="4169700" cy="20250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57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     Big Data Analytics</a:t>
            </a:r>
            <a:endParaRPr sz="2400" i="1">
              <a:solidFill>
                <a:srgbClr val="FFF2CC"/>
              </a:solidFill>
            </a:endParaRPr>
          </a:p>
        </p:txBody>
      </p:sp>
      <p:sp>
        <p:nvSpPr>
          <p:cNvPr id="568" name="Google Shape;568;p57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  <p:sp>
        <p:nvSpPr>
          <p:cNvPr id="569" name="Google Shape;569;p57"/>
          <p:cNvSpPr/>
          <p:nvPr/>
        </p:nvSpPr>
        <p:spPr>
          <a:xfrm>
            <a:off x="1686000" y="1093975"/>
            <a:ext cx="4984500" cy="824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381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Goal:</a:t>
            </a:r>
            <a:r>
              <a:rPr lang="en" sz="1800"/>
              <a:t> Generalizations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</a:t>
            </a:r>
            <a:r>
              <a:rPr lang="en" sz="1800" i="1"/>
              <a:t>model</a:t>
            </a:r>
            <a:r>
              <a:rPr lang="en" sz="1800"/>
              <a:t> or </a:t>
            </a:r>
            <a:r>
              <a:rPr lang="en" sz="1800" i="1"/>
              <a:t>summarization</a:t>
            </a:r>
            <a:r>
              <a:rPr lang="en" sz="1800"/>
              <a:t> of the data. </a:t>
            </a:r>
            <a:endParaRPr sz="1800"/>
          </a:p>
        </p:txBody>
      </p:sp>
      <p:cxnSp>
        <p:nvCxnSpPr>
          <p:cNvPr id="570" name="Google Shape;570;p57"/>
          <p:cNvCxnSpPr/>
          <p:nvPr/>
        </p:nvCxnSpPr>
        <p:spPr>
          <a:xfrm flipH="1">
            <a:off x="2871650" y="2076900"/>
            <a:ext cx="423300" cy="345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571" name="Google Shape;571;p57"/>
          <p:cNvCxnSpPr/>
          <p:nvPr/>
        </p:nvCxnSpPr>
        <p:spPr>
          <a:xfrm>
            <a:off x="4993250" y="2062800"/>
            <a:ext cx="428400" cy="37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572" name="Google Shape;572;p57"/>
          <p:cNvSpPr txBox="1"/>
          <p:nvPr/>
        </p:nvSpPr>
        <p:spPr>
          <a:xfrm>
            <a:off x="266750" y="3279250"/>
            <a:ext cx="26811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Hadoop File System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73" name="Google Shape;573;p57"/>
          <p:cNvSpPr txBox="1"/>
          <p:nvPr/>
        </p:nvSpPr>
        <p:spPr>
          <a:xfrm>
            <a:off x="93275" y="4132500"/>
            <a:ext cx="26811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MapReduce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74" name="Google Shape;574;p57"/>
          <p:cNvSpPr txBox="1"/>
          <p:nvPr/>
        </p:nvSpPr>
        <p:spPr>
          <a:xfrm>
            <a:off x="2026500" y="3411975"/>
            <a:ext cx="26811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Spark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75" name="Google Shape;575;p57"/>
          <p:cNvSpPr txBox="1"/>
          <p:nvPr/>
        </p:nvSpPr>
        <p:spPr>
          <a:xfrm>
            <a:off x="1912250" y="4284900"/>
            <a:ext cx="26811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Tensorflow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76" name="Google Shape;576;p57"/>
          <p:cNvSpPr/>
          <p:nvPr/>
        </p:nvSpPr>
        <p:spPr>
          <a:xfrm>
            <a:off x="4579050" y="3037850"/>
            <a:ext cx="4409700" cy="2025000"/>
          </a:xfrm>
          <a:prstGeom prst="ellipse">
            <a:avLst/>
          </a:prstGeom>
          <a:solidFill>
            <a:srgbClr val="A4C2F4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7"/>
          <p:cNvSpPr txBox="1"/>
          <p:nvPr/>
        </p:nvSpPr>
        <p:spPr>
          <a:xfrm>
            <a:off x="4860000" y="3116463"/>
            <a:ext cx="26811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Similarity Search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78" name="Google Shape;578;p57"/>
          <p:cNvSpPr txBox="1"/>
          <p:nvPr/>
        </p:nvSpPr>
        <p:spPr>
          <a:xfrm>
            <a:off x="5650250" y="4066075"/>
            <a:ext cx="31014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Recommendation Systems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79" name="Google Shape;579;p57"/>
          <p:cNvSpPr txBox="1"/>
          <p:nvPr/>
        </p:nvSpPr>
        <p:spPr>
          <a:xfrm>
            <a:off x="4577050" y="3701075"/>
            <a:ext cx="22389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Graph Analysis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80" name="Google Shape;580;p57"/>
          <p:cNvSpPr txBox="1"/>
          <p:nvPr/>
        </p:nvSpPr>
        <p:spPr>
          <a:xfrm>
            <a:off x="5451475" y="4515850"/>
            <a:ext cx="31014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Deep Learning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81" name="Google Shape;581;p57"/>
          <p:cNvSpPr txBox="1"/>
          <p:nvPr/>
        </p:nvSpPr>
        <p:spPr>
          <a:xfrm>
            <a:off x="1058975" y="3737150"/>
            <a:ext cx="26811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Caveat"/>
                <a:ea typeface="Caveat"/>
                <a:cs typeface="Caveat"/>
                <a:sym typeface="Caveat"/>
              </a:rPr>
              <a:t>Streaming</a:t>
            </a:r>
            <a:endParaRPr sz="2400">
              <a:solidFill>
                <a:srgbClr val="43434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82" name="Google Shape;582;p57"/>
          <p:cNvSpPr txBox="1"/>
          <p:nvPr/>
        </p:nvSpPr>
        <p:spPr>
          <a:xfrm>
            <a:off x="6518100" y="3432238"/>
            <a:ext cx="26811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Hypothesis Testing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83" name="Google Shape;583;p57"/>
          <p:cNvSpPr txBox="1"/>
          <p:nvPr/>
        </p:nvSpPr>
        <p:spPr>
          <a:xfrm>
            <a:off x="870975" y="2428325"/>
            <a:ext cx="3276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Data/Workflow Frameworks</a:t>
            </a:r>
            <a:endParaRPr sz="24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84" name="Google Shape;584;p57"/>
          <p:cNvSpPr txBox="1"/>
          <p:nvPr/>
        </p:nvSpPr>
        <p:spPr>
          <a:xfrm>
            <a:off x="4572125" y="2428325"/>
            <a:ext cx="2898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Caveat"/>
                <a:ea typeface="Caveat"/>
                <a:cs typeface="Caveat"/>
                <a:sym typeface="Caveat"/>
              </a:rPr>
              <a:t>Analyses and Algorithms</a:t>
            </a:r>
            <a:endParaRPr sz="2400">
              <a:solidFill>
                <a:srgbClr val="1155CC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0"/>
          <p:cNvSpPr txBox="1">
            <a:spLocks noGrp="1"/>
          </p:cNvSpPr>
          <p:nvPr>
            <p:ph type="body" idx="1"/>
          </p:nvPr>
        </p:nvSpPr>
        <p:spPr>
          <a:xfrm>
            <a:off x="311700" y="1207641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155CC"/>
                </a:solidFill>
              </a:rPr>
              <a:t>Many ideas and methods:</a:t>
            </a:r>
            <a:endParaRPr sz="2400"/>
          </a:p>
          <a:p>
            <a:pPr marL="13716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Normalization (TF.IDF)</a:t>
            </a:r>
            <a:endParaRPr sz="2400"/>
          </a:p>
          <a:p>
            <a:pPr marL="13716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Power Laws</a:t>
            </a:r>
            <a:endParaRPr sz="2400"/>
          </a:p>
          <a:p>
            <a:pPr marL="13716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Hash functions</a:t>
            </a:r>
            <a:endParaRPr sz="2400"/>
          </a:p>
          <a:p>
            <a:pPr marL="13716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IO Boundedness (Secondary Storage)</a:t>
            </a:r>
            <a:endParaRPr sz="2400"/>
          </a:p>
          <a:p>
            <a:pPr marL="13716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Unstructured Data</a:t>
            </a:r>
            <a:endParaRPr sz="2400"/>
          </a:p>
          <a:p>
            <a:pPr marL="13716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Probability Theory</a:t>
            </a:r>
            <a:endParaRPr sz="2400"/>
          </a:p>
          <a:p>
            <a:pPr marL="13716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Bonferroni's Principle</a:t>
            </a:r>
            <a:endParaRPr sz="2400"/>
          </a:p>
        </p:txBody>
      </p:sp>
      <p:sp>
        <p:nvSpPr>
          <p:cNvPr id="611" name="Google Shape;611;p60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4400" b="1" i="0" u="none" strike="noStrike" kern="0" cap="none" spc="0" normalizeH="0" baseline="0" noProof="0">
                <a:ln>
                  <a:noFill/>
                </a:ln>
                <a:solidFill>
                  <a:srgbClr val="FFF2C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Big data analytics: Preliminaries</a:t>
            </a:r>
            <a:endParaRPr kumimoji="0" sz="2400" b="0" i="1" u="none" strike="noStrike" kern="0" cap="none" spc="0" normalizeH="0" baseline="0" noProof="0">
              <a:ln>
                <a:noFill/>
              </a:ln>
              <a:solidFill>
                <a:srgbClr val="FFF2CC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2" name="Google Shape;612;p60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1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Count data often need </a:t>
            </a:r>
            <a:r>
              <a:rPr lang="en" sz="2400" i="1"/>
              <a:t>normalizing -- </a:t>
            </a:r>
            <a:r>
              <a:rPr lang="en" sz="2400"/>
              <a:t>putting the numbers on the same “scale”. 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Prototypical example: TF.IDF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	Term Frequency (TF) and Inverse Document Frequency (IDF)</a:t>
            </a:r>
            <a:endParaRPr sz="2400"/>
          </a:p>
        </p:txBody>
      </p:sp>
      <p:sp>
        <p:nvSpPr>
          <p:cNvPr id="618" name="Google Shape;618;p61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Normalization</a:t>
            </a:r>
            <a:endParaRPr sz="2400" i="1">
              <a:solidFill>
                <a:srgbClr val="FFF2CC"/>
              </a:solidFill>
            </a:endParaRPr>
          </a:p>
        </p:txBody>
      </p:sp>
      <p:sp>
        <p:nvSpPr>
          <p:cNvPr id="619" name="Google Shape;619;p61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2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186257" cy="3180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Count data often need </a:t>
            </a:r>
            <a:r>
              <a:rPr lang="en" sz="2000" i="1"/>
              <a:t>normalizing -- </a:t>
            </a:r>
            <a:r>
              <a:rPr lang="en" sz="2000"/>
              <a:t>putting the numbers on the same “scale”. 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Prototypical example: </a:t>
            </a:r>
            <a:r>
              <a:rPr lang="en" sz="2000">
                <a:solidFill>
                  <a:srgbClr val="6AA84F"/>
                </a:solidFill>
              </a:rPr>
              <a:t>TF</a:t>
            </a:r>
            <a:r>
              <a:rPr lang="en" sz="2000"/>
              <a:t>.</a:t>
            </a:r>
            <a:r>
              <a:rPr lang="en" sz="2000">
                <a:solidFill>
                  <a:srgbClr val="1155CC"/>
                </a:solidFill>
              </a:rPr>
              <a:t>IDF</a:t>
            </a:r>
            <a:r>
              <a:rPr lang="en" sz="2000">
                <a:solidFill>
                  <a:srgbClr val="666666"/>
                </a:solidFill>
              </a:rPr>
              <a:t> of word </a:t>
            </a:r>
            <a:r>
              <a:rPr lang="en" sz="2000" i="1" err="1">
                <a:solidFill>
                  <a:srgbClr val="666666"/>
                </a:solidFill>
              </a:rPr>
              <a:t>i</a:t>
            </a:r>
            <a:r>
              <a:rPr lang="en" sz="2000">
                <a:solidFill>
                  <a:srgbClr val="666666"/>
                </a:solidFill>
              </a:rPr>
              <a:t> in document</a:t>
            </a:r>
            <a:r>
              <a:rPr lang="en" sz="2000" i="1">
                <a:solidFill>
                  <a:srgbClr val="666666"/>
                </a:solidFill>
              </a:rPr>
              <a:t> j: </a:t>
            </a:r>
            <a:endParaRPr sz="2000"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AA84F"/>
                </a:solidFill>
              </a:rPr>
              <a:t>Term Frequency:</a:t>
            </a:r>
            <a:r>
              <a:rPr lang="en" sz="2000"/>
              <a:t>			</a:t>
            </a:r>
            <a:r>
              <a:rPr lang="en" sz="2000">
                <a:solidFill>
                  <a:srgbClr val="1155CC"/>
                </a:solidFill>
              </a:rPr>
              <a:t>Inverse Document Frequency:</a:t>
            </a:r>
            <a:endParaRPr sz="20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1155CC"/>
                </a:solidFill>
              </a:rPr>
              <a:t>								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600">
                <a:solidFill>
                  <a:srgbClr val="1155CC"/>
                </a:solidFill>
              </a:rPr>
              <a:t>                                               where docs is the number of documents containing word </a:t>
            </a:r>
            <a:r>
              <a:rPr lang="en-US" sz="1600" i="1" err="1">
                <a:solidFill>
                  <a:srgbClr val="1155CC"/>
                </a:solidFill>
              </a:rPr>
              <a:t>i</a:t>
            </a:r>
            <a:r>
              <a:rPr lang="en-US" sz="1600">
                <a:solidFill>
                  <a:srgbClr val="1155CC"/>
                </a:solidFill>
              </a:rPr>
              <a:t>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" sz="1600">
              <a:solidFill>
                <a:srgbClr val="1155CC"/>
              </a:solidFill>
            </a:endParaRPr>
          </a:p>
        </p:txBody>
      </p:sp>
      <p:pic>
        <p:nvPicPr>
          <p:cNvPr id="625" name="Google Shape;6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75" y="3447063"/>
            <a:ext cx="249555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8950" y="3723288"/>
            <a:ext cx="31623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5025" y="4731050"/>
            <a:ext cx="246697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62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Normalization</a:t>
            </a:r>
            <a:endParaRPr sz="2400" i="1">
              <a:solidFill>
                <a:srgbClr val="FFF2CC"/>
              </a:solidFill>
            </a:endParaRPr>
          </a:p>
        </p:txBody>
      </p:sp>
      <p:sp>
        <p:nvSpPr>
          <p:cNvPr id="629" name="Google Shape;629;p62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A61C00"/>
                </a:solidFill>
              </a:rPr>
              <a:t>Standardize</a:t>
            </a:r>
            <a:r>
              <a:rPr lang="en" sz="2400">
                <a:solidFill>
                  <a:srgbClr val="A61C00"/>
                </a:solidFill>
              </a:rPr>
              <a:t>: </a:t>
            </a:r>
            <a:r>
              <a:rPr lang="en" sz="2400"/>
              <a:t>puts different sets of data (typically vectors or random variables) on the same scale with the same center.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Subtract the mean (i.e. “mean center”)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Divide by standard deviation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48" name="Google Shape;64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150" y="2936175"/>
            <a:ext cx="2576550" cy="11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64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Normalization</a:t>
            </a:r>
            <a:endParaRPr sz="2400" i="1">
              <a:solidFill>
                <a:srgbClr val="FFF2CC"/>
              </a:solidFill>
            </a:endParaRPr>
          </a:p>
        </p:txBody>
      </p:sp>
      <p:sp>
        <p:nvSpPr>
          <p:cNvPr id="650" name="Google Shape;650;p64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5"/>
          <p:cNvSpPr txBox="1">
            <a:spLocks noGrp="1"/>
          </p:cNvSpPr>
          <p:nvPr>
            <p:ph type="body" idx="1"/>
          </p:nvPr>
        </p:nvSpPr>
        <p:spPr>
          <a:xfrm>
            <a:off x="183881" y="917050"/>
            <a:ext cx="8520600" cy="3488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Characterized many frequency patterns when ordered from most to least: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County Populations</a:t>
            </a:r>
            <a:r>
              <a:rPr lang="en"/>
              <a:t> [r-</a:t>
            </a:r>
            <a:r>
              <a:rPr lang="en" err="1"/>
              <a:t>bloggers.com</a:t>
            </a:r>
            <a:r>
              <a:rPr lang="en"/>
              <a:t>]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# links into webpages</a:t>
            </a:r>
            <a:r>
              <a:rPr lang="en"/>
              <a:t> [Broader et al., 2000]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Frequency of words</a:t>
            </a:r>
            <a:r>
              <a:rPr lang="en"/>
              <a:t> [Wikipedia, “</a:t>
            </a:r>
            <a:r>
              <a:rPr lang="en" err="1"/>
              <a:t>Zipf’s</a:t>
            </a:r>
            <a:r>
              <a:rPr lang="en"/>
              <a:t> Law”]</a:t>
            </a:r>
            <a:br>
              <a:rPr lang="en"/>
            </a:br>
            <a:br>
              <a:rPr lang="en"/>
            </a:br>
            <a:r>
              <a:rPr lang="en-US" b="1" err="1"/>
              <a:t>Zipf's</a:t>
            </a:r>
            <a:r>
              <a:rPr lang="en-US" b="1"/>
              <a:t> law</a:t>
            </a:r>
            <a:r>
              <a:rPr lang="en-US"/>
              <a:t> is an </a:t>
            </a:r>
            <a:r>
              <a:rPr lang="en-US">
                <a:hlinkClick r:id="rId6" tooltip="Empirical law"/>
              </a:rPr>
              <a:t>empirical law</a:t>
            </a:r>
            <a:r>
              <a:rPr lang="en-US"/>
              <a:t> that often holds, approximately, when a list of measured values is sorted in decreasing order. It states that the value of the </a:t>
            </a:r>
            <a:r>
              <a:rPr lang="en-US" i="1"/>
              <a:t>n</a:t>
            </a:r>
            <a:r>
              <a:rPr lang="en-US"/>
              <a:t>th entry is </a:t>
            </a:r>
            <a:r>
              <a:rPr lang="en-US">
                <a:hlinkClick r:id="rId7" tooltip="Inversely proportional"/>
              </a:rPr>
              <a:t>inversely proportional</a:t>
            </a:r>
            <a:r>
              <a:rPr lang="en-US"/>
              <a:t> to </a:t>
            </a:r>
            <a:r>
              <a:rPr lang="en-US" i="1"/>
              <a:t>n</a:t>
            </a:r>
            <a:r>
              <a:rPr lang="en-US"/>
              <a:t>.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400"/>
              <a:t>Source: </a:t>
            </a:r>
            <a:r>
              <a:rPr lang="en-US" sz="1400">
                <a:hlinkClick r:id="rId5"/>
              </a:rPr>
              <a:t>https://en.wikipedia.org/wiki/Zipf%27s_law</a:t>
            </a:r>
            <a:endParaRPr lang="en-US"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656" name="Google Shape;656;p65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Power Law</a:t>
            </a:r>
            <a:endParaRPr sz="2400" i="1">
              <a:solidFill>
                <a:srgbClr val="FFF2CC"/>
              </a:solidFill>
            </a:endParaRPr>
          </a:p>
        </p:txBody>
      </p:sp>
      <p:sp>
        <p:nvSpPr>
          <p:cNvPr id="657" name="Google Shape;657;p65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Law</a:t>
            </a:r>
            <a:endParaRPr/>
          </a:p>
        </p:txBody>
      </p:sp>
      <p:sp>
        <p:nvSpPr>
          <p:cNvPr id="663" name="Google Shape;663;p66"/>
          <p:cNvSpPr txBox="1">
            <a:spLocks noGrp="1"/>
          </p:cNvSpPr>
          <p:nvPr>
            <p:ph type="body" idx="1"/>
          </p:nvPr>
        </p:nvSpPr>
        <p:spPr>
          <a:xfrm>
            <a:off x="831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     raising to the natural log: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     where c is just a constant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dirty="0"/>
              <a:t>Characterizes “the Matthew Effect” -- the rich get richer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664" name="Google Shape;66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83" y="1527283"/>
            <a:ext cx="3503775" cy="4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174" y="2907074"/>
            <a:ext cx="4920750" cy="5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66"/>
          <p:cNvPicPr preferRelativeResize="0"/>
          <p:nvPr/>
        </p:nvPicPr>
        <p:blipFill rotWithShape="1">
          <a:blip r:embed="rId5">
            <a:alphaModFix/>
          </a:blip>
          <a:srcRect t="5829" r="50482" b="31752"/>
          <a:stretch/>
        </p:blipFill>
        <p:spPr>
          <a:xfrm>
            <a:off x="4855200" y="269300"/>
            <a:ext cx="4205700" cy="24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6"/>
          <p:cNvSpPr txBox="1"/>
          <p:nvPr/>
        </p:nvSpPr>
        <p:spPr>
          <a:xfrm>
            <a:off x="6105375" y="2422250"/>
            <a:ext cx="20496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value of </a:t>
            </a:r>
            <a:r>
              <a:rPr lang="en" sz="180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8" name="Google Shape;668;p66"/>
          <p:cNvSpPr txBox="1"/>
          <p:nvPr/>
        </p:nvSpPr>
        <p:spPr>
          <a:xfrm rot="-5400000">
            <a:off x="3431175" y="967250"/>
            <a:ext cx="25128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density: proportion of observations in range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7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message-level	                           user-level		                county-level</a:t>
            </a:r>
            <a:endParaRPr/>
          </a:p>
        </p:txBody>
      </p:sp>
      <p:pic>
        <p:nvPicPr>
          <p:cNvPr id="674" name="Google Shape;6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5962"/>
            <a:ext cx="9144000" cy="2207726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7"/>
          <p:cNvSpPr txBox="1"/>
          <p:nvPr/>
        </p:nvSpPr>
        <p:spPr>
          <a:xfrm>
            <a:off x="448825" y="4847275"/>
            <a:ext cx="80190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highlight>
                  <a:srgbClr val="FFFFFF"/>
                </a:highlight>
              </a:rPr>
              <a:t>Almodaresi, F., Ungar, L., Kulkarni, V., Zakeri, M., Giorgi, S., &amp; Schwartz, H. A. (2017). On the Distribution of Lexical Features at Multiple Levels of Analysis. In </a:t>
            </a:r>
            <a:r>
              <a:rPr lang="en" sz="1200" i="1">
                <a:solidFill>
                  <a:srgbClr val="999999"/>
                </a:solidFill>
                <a:highlight>
                  <a:srgbClr val="FFFFFF"/>
                </a:highlight>
              </a:rPr>
              <a:t>Proceedings of the 55th Annual Meeting of the Association for Computational Linguistics (</a:t>
            </a:r>
            <a:r>
              <a:rPr lang="en" sz="1200">
                <a:solidFill>
                  <a:srgbClr val="999999"/>
                </a:solidFill>
                <a:highlight>
                  <a:srgbClr val="FFFFFF"/>
                </a:highlight>
              </a:rPr>
              <a:t>pp. 79-84).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676" name="Google Shape;676;p67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Power Law</a:t>
            </a:r>
            <a:endParaRPr sz="2400" i="1">
              <a:solidFill>
                <a:srgbClr val="FFF2CC"/>
              </a:solidFill>
            </a:endParaRPr>
          </a:p>
        </p:txBody>
      </p:sp>
      <p:sp>
        <p:nvSpPr>
          <p:cNvPr id="677" name="Google Shape;677;p67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6"/>
          <p:cNvSpPr txBox="1">
            <a:spLocks noGrp="1"/>
          </p:cNvSpPr>
          <p:nvPr>
            <p:ph type="body" idx="1"/>
          </p:nvPr>
        </p:nvSpPr>
        <p:spPr>
          <a:xfrm>
            <a:off x="311700" y="2234501"/>
            <a:ext cx="8520600" cy="27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Generalize: Find patterns that didn't just happen by chance. </a:t>
            </a:r>
            <a:endParaRPr sz="2400"/>
          </a:p>
        </p:txBody>
      </p:sp>
      <p:sp>
        <p:nvSpPr>
          <p:cNvPr id="750" name="Google Shape;750;p76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Bonferroni's Principle</a:t>
            </a:r>
            <a:endParaRPr sz="2400" i="1">
              <a:solidFill>
                <a:srgbClr val="FFF2CC"/>
              </a:solidFill>
            </a:endParaRPr>
          </a:p>
        </p:txBody>
      </p:sp>
      <p:sp>
        <p:nvSpPr>
          <p:cNvPr id="751" name="Google Shape;751;p76"/>
          <p:cNvSpPr txBox="1"/>
          <p:nvPr/>
        </p:nvSpPr>
        <p:spPr>
          <a:xfrm>
            <a:off x="0" y="831550"/>
            <a:ext cx="9144000" cy="85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3F3F3"/>
              </a:solidFill>
            </a:endParaRPr>
          </a:p>
        </p:txBody>
      </p:sp>
      <p:sp>
        <p:nvSpPr>
          <p:cNvPr id="752" name="Google Shape;752;p76"/>
          <p:cNvSpPr/>
          <p:nvPr/>
        </p:nvSpPr>
        <p:spPr>
          <a:xfrm>
            <a:off x="1686000" y="1093975"/>
            <a:ext cx="4984500" cy="824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381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Goal:</a:t>
            </a:r>
            <a:r>
              <a:rPr lang="en" sz="1800"/>
              <a:t> Generalizations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</a:t>
            </a:r>
            <a:r>
              <a:rPr lang="en" sz="1800" i="1"/>
              <a:t>model</a:t>
            </a:r>
            <a:r>
              <a:rPr lang="en" sz="1800"/>
              <a:t> or </a:t>
            </a:r>
            <a:r>
              <a:rPr lang="en" sz="1800" i="1"/>
              <a:t>summarization</a:t>
            </a:r>
            <a:r>
              <a:rPr lang="en" sz="1800"/>
              <a:t> of the data. 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itle 1">
            <a:extLst>
              <a:ext uri="{FF2B5EF4-FFF2-40B4-BE49-F238E27FC236}">
                <a16:creationId xmlns:a16="http://schemas.microsoft.com/office/drawing/2014/main" id="{A32865A1-ECB6-7B40-AD71-4680C23262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PageRank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C913F-E7FD-5D4B-832A-17E00DB43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Simply counting the backlinks of a web page is not good enough to rank the quality of a page, we should consider both cases when a page has many backlinks and when a page has a few highly ranked backlinks.</a:t>
            </a:r>
          </a:p>
          <a:p>
            <a:pPr>
              <a:defRPr/>
            </a:pPr>
            <a:endParaRPr lang="en-US"/>
          </a:p>
          <a:p>
            <a:pPr marL="0" indent="0">
              <a:buNone/>
              <a:defRPr/>
            </a:pPr>
            <a:r>
              <a:rPr lang="en-US">
                <a:solidFill>
                  <a:srgbClr val="FF0000"/>
                </a:solidFill>
                <a:sym typeface="Wingdings" pitchFamily="2" charset="2"/>
              </a:rPr>
              <a:t>PageRank: </a:t>
            </a:r>
          </a:p>
          <a:p>
            <a:pPr>
              <a:defRPr/>
            </a:pPr>
            <a:r>
              <a:rPr lang="en-US"/>
              <a:t>A page has high rank if the sum of the ranks of its backlinks is high.</a:t>
            </a:r>
          </a:p>
          <a:p>
            <a:pPr lvl="1">
              <a:defRPr/>
            </a:pP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152579" name="Slide Number Placeholder 3">
            <a:extLst>
              <a:ext uri="{FF2B5EF4-FFF2-40B4-BE49-F238E27FC236}">
                <a16:creationId xmlns:a16="http://schemas.microsoft.com/office/drawing/2014/main" id="{4D88FA06-1963-F04D-BC9D-C542558AE9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19100" indent="-23811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952462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333447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714431" indent="-190492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095416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476401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857386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238370" indent="-190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6927980-EF9E-6F4B-AEA6-B29E4A20BE88}" type="slidenum">
              <a:rPr lang="en-US" altLang="zh-CN">
                <a:latin typeface="Garamond" panose="02020404030301010803" pitchFamily="18" charset="0"/>
                <a:ea typeface="宋体" panose="02010600030101010101" pitchFamily="2" charset="-122"/>
              </a:rPr>
              <a:pPr/>
              <a:t>6</a:t>
            </a:fld>
            <a:endParaRPr lang="en-US" altLang="zh-CN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7"/>
          <p:cNvSpPr txBox="1">
            <a:spLocks noGrp="1"/>
          </p:cNvSpPr>
          <p:nvPr>
            <p:ph type="title"/>
          </p:nvPr>
        </p:nvSpPr>
        <p:spPr>
          <a:xfrm>
            <a:off x="311700" y="9892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Bonferroni's Principle; Task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77"/>
          <p:cNvSpPr txBox="1">
            <a:spLocks noGrp="1"/>
          </p:cNvSpPr>
          <p:nvPr>
            <p:ph type="body" idx="1"/>
          </p:nvPr>
        </p:nvSpPr>
        <p:spPr>
          <a:xfrm>
            <a:off x="83100" y="1826850"/>
            <a:ext cx="15363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Red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Green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Blue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Teal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Purple 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Yellow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759" name="Google Shape;759;p77"/>
          <p:cNvPicPr preferRelativeResize="0"/>
          <p:nvPr/>
        </p:nvPicPr>
        <p:blipFill rotWithShape="1">
          <a:blip r:embed="rId3">
            <a:alphaModFix/>
          </a:blip>
          <a:srcRect l="4626" t="80922" r="91409" b="16113"/>
          <a:stretch/>
        </p:blipFill>
        <p:spPr>
          <a:xfrm>
            <a:off x="1548550" y="1826850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77"/>
          <p:cNvPicPr preferRelativeResize="0"/>
          <p:nvPr/>
        </p:nvPicPr>
        <p:blipFill rotWithShape="1">
          <a:blip r:embed="rId3">
            <a:alphaModFix/>
          </a:blip>
          <a:srcRect l="3656" r="94011" b="95542"/>
          <a:stretch/>
        </p:blipFill>
        <p:spPr>
          <a:xfrm>
            <a:off x="1548551" y="3399359"/>
            <a:ext cx="917424" cy="62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77"/>
          <p:cNvPicPr preferRelativeResize="0"/>
          <p:nvPr/>
        </p:nvPicPr>
        <p:blipFill rotWithShape="1">
          <a:blip r:embed="rId3">
            <a:alphaModFix/>
          </a:blip>
          <a:srcRect l="7117" r="91006" b="96074"/>
          <a:stretch/>
        </p:blipFill>
        <p:spPr>
          <a:xfrm>
            <a:off x="1548550" y="4487464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7"/>
          <p:cNvPicPr preferRelativeResize="0"/>
          <p:nvPr/>
        </p:nvPicPr>
        <p:blipFill rotWithShape="1">
          <a:blip r:embed="rId3">
            <a:alphaModFix/>
          </a:blip>
          <a:srcRect t="4981" r="97117" b="90535"/>
          <a:stretch/>
        </p:blipFill>
        <p:spPr>
          <a:xfrm>
            <a:off x="1548551" y="2381462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77"/>
          <p:cNvPicPr preferRelativeResize="0"/>
          <p:nvPr/>
        </p:nvPicPr>
        <p:blipFill rotWithShape="1">
          <a:blip r:embed="rId3">
            <a:alphaModFix/>
          </a:blip>
          <a:srcRect l="87" r="97475" b="96401"/>
          <a:stretch/>
        </p:blipFill>
        <p:spPr>
          <a:xfrm>
            <a:off x="1548550" y="3951027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77"/>
          <p:cNvPicPr preferRelativeResize="0"/>
          <p:nvPr/>
        </p:nvPicPr>
        <p:blipFill rotWithShape="1">
          <a:blip r:embed="rId3">
            <a:alphaModFix/>
          </a:blip>
          <a:srcRect l="3447" t="92105" r="94115" b="4370"/>
          <a:stretch/>
        </p:blipFill>
        <p:spPr>
          <a:xfrm>
            <a:off x="1548550" y="2936073"/>
            <a:ext cx="917399" cy="55461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7"/>
          <p:cNvSpPr txBox="1"/>
          <p:nvPr/>
        </p:nvSpPr>
        <p:spPr>
          <a:xfrm>
            <a:off x="311700" y="740550"/>
            <a:ext cx="81138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snazzyphones.com wants to know which case to eliminate.</a:t>
            </a:r>
            <a:endParaRPr sz="20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6 total cases:  </a:t>
            </a:r>
            <a:endParaRPr sz="2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8"/>
          <p:cNvSpPr txBox="1">
            <a:spLocks noGrp="1"/>
          </p:cNvSpPr>
          <p:nvPr>
            <p:ph type="title"/>
          </p:nvPr>
        </p:nvSpPr>
        <p:spPr>
          <a:xfrm>
            <a:off x="311700" y="9892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Bonferroni's Principle; Task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78"/>
          <p:cNvSpPr txBox="1">
            <a:spLocks noGrp="1"/>
          </p:cNvSpPr>
          <p:nvPr>
            <p:ph type="body" idx="1"/>
          </p:nvPr>
        </p:nvSpPr>
        <p:spPr>
          <a:xfrm>
            <a:off x="83100" y="1826850"/>
            <a:ext cx="15363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Red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Green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Blue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Teal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Purple 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Yellow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772" name="Google Shape;772;p78"/>
          <p:cNvPicPr preferRelativeResize="0"/>
          <p:nvPr/>
        </p:nvPicPr>
        <p:blipFill rotWithShape="1">
          <a:blip r:embed="rId3">
            <a:alphaModFix/>
          </a:blip>
          <a:srcRect l="4626" t="80922" r="91409" b="16113"/>
          <a:stretch/>
        </p:blipFill>
        <p:spPr>
          <a:xfrm>
            <a:off x="1548550" y="1826850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78"/>
          <p:cNvPicPr preferRelativeResize="0"/>
          <p:nvPr/>
        </p:nvPicPr>
        <p:blipFill rotWithShape="1">
          <a:blip r:embed="rId3">
            <a:alphaModFix/>
          </a:blip>
          <a:srcRect l="3656" r="94011" b="95542"/>
          <a:stretch/>
        </p:blipFill>
        <p:spPr>
          <a:xfrm>
            <a:off x="1548551" y="3399359"/>
            <a:ext cx="917424" cy="62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78"/>
          <p:cNvPicPr preferRelativeResize="0"/>
          <p:nvPr/>
        </p:nvPicPr>
        <p:blipFill rotWithShape="1">
          <a:blip r:embed="rId3">
            <a:alphaModFix/>
          </a:blip>
          <a:srcRect l="7117" r="91006" b="96074"/>
          <a:stretch/>
        </p:blipFill>
        <p:spPr>
          <a:xfrm>
            <a:off x="1548550" y="4487464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78"/>
          <p:cNvPicPr preferRelativeResize="0"/>
          <p:nvPr/>
        </p:nvPicPr>
        <p:blipFill rotWithShape="1">
          <a:blip r:embed="rId3">
            <a:alphaModFix/>
          </a:blip>
          <a:srcRect t="4981" r="97117" b="90535"/>
          <a:stretch/>
        </p:blipFill>
        <p:spPr>
          <a:xfrm>
            <a:off x="1548551" y="2381462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78"/>
          <p:cNvPicPr preferRelativeResize="0"/>
          <p:nvPr/>
        </p:nvPicPr>
        <p:blipFill rotWithShape="1">
          <a:blip r:embed="rId3">
            <a:alphaModFix/>
          </a:blip>
          <a:srcRect l="87" r="97475" b="96401"/>
          <a:stretch/>
        </p:blipFill>
        <p:spPr>
          <a:xfrm>
            <a:off x="1548550" y="3951027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78"/>
          <p:cNvPicPr preferRelativeResize="0"/>
          <p:nvPr/>
        </p:nvPicPr>
        <p:blipFill rotWithShape="1">
          <a:blip r:embed="rId3">
            <a:alphaModFix/>
          </a:blip>
          <a:srcRect l="3447" t="92105" r="94115" b="4370"/>
          <a:stretch/>
        </p:blipFill>
        <p:spPr>
          <a:xfrm>
            <a:off x="1548550" y="2936073"/>
            <a:ext cx="917399" cy="55461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78"/>
          <p:cNvSpPr txBox="1"/>
          <p:nvPr/>
        </p:nvSpPr>
        <p:spPr>
          <a:xfrm>
            <a:off x="311700" y="740550"/>
            <a:ext cx="81138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snazzyphones.com wants to know which case to eliminate.</a:t>
            </a:r>
            <a:endParaRPr sz="20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6 total cases:  </a:t>
            </a:r>
            <a:endParaRPr sz="2000"/>
          </a:p>
        </p:txBody>
      </p:sp>
      <p:sp>
        <p:nvSpPr>
          <p:cNvPr id="779" name="Google Shape;779;p78"/>
          <p:cNvSpPr txBox="1"/>
          <p:nvPr/>
        </p:nvSpPr>
        <p:spPr>
          <a:xfrm>
            <a:off x="5149800" y="1720300"/>
            <a:ext cx="3682500" cy="3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Is a color not selling? 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45F0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	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9"/>
          <p:cNvSpPr txBox="1">
            <a:spLocks noGrp="1"/>
          </p:cNvSpPr>
          <p:nvPr>
            <p:ph type="title"/>
          </p:nvPr>
        </p:nvSpPr>
        <p:spPr>
          <a:xfrm>
            <a:off x="311700" y="9892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Bonferroni's Principle; Task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79"/>
          <p:cNvSpPr txBox="1">
            <a:spLocks noGrp="1"/>
          </p:cNvSpPr>
          <p:nvPr>
            <p:ph type="body" idx="1"/>
          </p:nvPr>
        </p:nvSpPr>
        <p:spPr>
          <a:xfrm>
            <a:off x="83100" y="1826850"/>
            <a:ext cx="15363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Red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Green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Blue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Teal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Purple 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Yellow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786" name="Google Shape;786;p79"/>
          <p:cNvPicPr preferRelativeResize="0"/>
          <p:nvPr/>
        </p:nvPicPr>
        <p:blipFill rotWithShape="1">
          <a:blip r:embed="rId3">
            <a:alphaModFix/>
          </a:blip>
          <a:srcRect l="4626" t="80922" r="91409" b="16113"/>
          <a:stretch/>
        </p:blipFill>
        <p:spPr>
          <a:xfrm>
            <a:off x="1548550" y="1826850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79"/>
          <p:cNvPicPr preferRelativeResize="0"/>
          <p:nvPr/>
        </p:nvPicPr>
        <p:blipFill rotWithShape="1">
          <a:blip r:embed="rId3">
            <a:alphaModFix/>
          </a:blip>
          <a:srcRect l="3656" r="94011" b="95542"/>
          <a:stretch/>
        </p:blipFill>
        <p:spPr>
          <a:xfrm>
            <a:off x="1548551" y="3399359"/>
            <a:ext cx="917424" cy="62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79"/>
          <p:cNvPicPr preferRelativeResize="0"/>
          <p:nvPr/>
        </p:nvPicPr>
        <p:blipFill rotWithShape="1">
          <a:blip r:embed="rId3">
            <a:alphaModFix/>
          </a:blip>
          <a:srcRect l="7117" r="91006" b="96074"/>
          <a:stretch/>
        </p:blipFill>
        <p:spPr>
          <a:xfrm>
            <a:off x="1548550" y="4487464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79"/>
          <p:cNvPicPr preferRelativeResize="0"/>
          <p:nvPr/>
        </p:nvPicPr>
        <p:blipFill rotWithShape="1">
          <a:blip r:embed="rId3">
            <a:alphaModFix/>
          </a:blip>
          <a:srcRect t="4981" r="97117" b="90535"/>
          <a:stretch/>
        </p:blipFill>
        <p:spPr>
          <a:xfrm>
            <a:off x="1548551" y="2381462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79"/>
          <p:cNvPicPr preferRelativeResize="0"/>
          <p:nvPr/>
        </p:nvPicPr>
        <p:blipFill rotWithShape="1">
          <a:blip r:embed="rId3">
            <a:alphaModFix/>
          </a:blip>
          <a:srcRect l="87" r="97475" b="96401"/>
          <a:stretch/>
        </p:blipFill>
        <p:spPr>
          <a:xfrm>
            <a:off x="1548550" y="3951027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79"/>
          <p:cNvPicPr preferRelativeResize="0"/>
          <p:nvPr/>
        </p:nvPicPr>
        <p:blipFill rotWithShape="1">
          <a:blip r:embed="rId3">
            <a:alphaModFix/>
          </a:blip>
          <a:srcRect l="3447" t="92105" r="94115" b="4370"/>
          <a:stretch/>
        </p:blipFill>
        <p:spPr>
          <a:xfrm>
            <a:off x="1548550" y="2936073"/>
            <a:ext cx="917399" cy="55461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79"/>
          <p:cNvSpPr txBox="1"/>
          <p:nvPr/>
        </p:nvSpPr>
        <p:spPr>
          <a:xfrm>
            <a:off x="311700" y="740550"/>
            <a:ext cx="81138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snazzyphones.com wants to know which case to eliminate.</a:t>
            </a:r>
            <a:endParaRPr sz="20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6 total cases:  			first day, 17 sales: </a:t>
            </a:r>
            <a:endParaRPr sz="2000"/>
          </a:p>
        </p:txBody>
      </p:sp>
      <p:pic>
        <p:nvPicPr>
          <p:cNvPr id="793" name="Google Shape;793;p79"/>
          <p:cNvPicPr preferRelativeResize="0"/>
          <p:nvPr/>
        </p:nvPicPr>
        <p:blipFill rotWithShape="1">
          <a:blip r:embed="rId3">
            <a:alphaModFix/>
          </a:blip>
          <a:srcRect l="3602" r="94155" b="31656"/>
          <a:stretch/>
        </p:blipFill>
        <p:spPr>
          <a:xfrm>
            <a:off x="4442700" y="1720300"/>
            <a:ext cx="369625" cy="36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79"/>
          <p:cNvSpPr txBox="1">
            <a:spLocks noGrp="1"/>
          </p:cNvSpPr>
          <p:nvPr>
            <p:ph type="body" idx="1"/>
          </p:nvPr>
        </p:nvSpPr>
        <p:spPr>
          <a:xfrm>
            <a:off x="3820800" y="1601725"/>
            <a:ext cx="6705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7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8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9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10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17</a:t>
            </a:r>
            <a:endParaRPr sz="16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79"/>
          <p:cNvSpPr txBox="1"/>
          <p:nvPr/>
        </p:nvSpPr>
        <p:spPr>
          <a:xfrm>
            <a:off x="5302200" y="1419150"/>
            <a:ext cx="3682500" cy="40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Is a color not selling? </a:t>
            </a: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45F0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	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0"/>
          <p:cNvSpPr txBox="1">
            <a:spLocks noGrp="1"/>
          </p:cNvSpPr>
          <p:nvPr>
            <p:ph type="title"/>
          </p:nvPr>
        </p:nvSpPr>
        <p:spPr>
          <a:xfrm>
            <a:off x="311700" y="9892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Bonferroni's Principle; Task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80"/>
          <p:cNvSpPr txBox="1">
            <a:spLocks noGrp="1"/>
          </p:cNvSpPr>
          <p:nvPr>
            <p:ph type="body" idx="1"/>
          </p:nvPr>
        </p:nvSpPr>
        <p:spPr>
          <a:xfrm>
            <a:off x="83100" y="1826850"/>
            <a:ext cx="15363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Red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Green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Blue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Teal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Purple 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Yellow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802" name="Google Shape;802;p80"/>
          <p:cNvPicPr preferRelativeResize="0"/>
          <p:nvPr/>
        </p:nvPicPr>
        <p:blipFill rotWithShape="1">
          <a:blip r:embed="rId3">
            <a:alphaModFix/>
          </a:blip>
          <a:srcRect l="4626" t="80922" r="91409" b="16113"/>
          <a:stretch/>
        </p:blipFill>
        <p:spPr>
          <a:xfrm>
            <a:off x="1548550" y="1826850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80"/>
          <p:cNvPicPr preferRelativeResize="0"/>
          <p:nvPr/>
        </p:nvPicPr>
        <p:blipFill rotWithShape="1">
          <a:blip r:embed="rId3">
            <a:alphaModFix/>
          </a:blip>
          <a:srcRect l="3656" r="94011" b="95542"/>
          <a:stretch/>
        </p:blipFill>
        <p:spPr>
          <a:xfrm>
            <a:off x="1548551" y="3399359"/>
            <a:ext cx="917424" cy="62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80"/>
          <p:cNvPicPr preferRelativeResize="0"/>
          <p:nvPr/>
        </p:nvPicPr>
        <p:blipFill rotWithShape="1">
          <a:blip r:embed="rId3">
            <a:alphaModFix/>
          </a:blip>
          <a:srcRect l="7117" r="91006" b="96074"/>
          <a:stretch/>
        </p:blipFill>
        <p:spPr>
          <a:xfrm>
            <a:off x="1548550" y="4487464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80"/>
          <p:cNvPicPr preferRelativeResize="0"/>
          <p:nvPr/>
        </p:nvPicPr>
        <p:blipFill rotWithShape="1">
          <a:blip r:embed="rId3">
            <a:alphaModFix/>
          </a:blip>
          <a:srcRect t="4981" r="97117" b="90535"/>
          <a:stretch/>
        </p:blipFill>
        <p:spPr>
          <a:xfrm>
            <a:off x="1548551" y="2381462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80"/>
          <p:cNvPicPr preferRelativeResize="0"/>
          <p:nvPr/>
        </p:nvPicPr>
        <p:blipFill rotWithShape="1">
          <a:blip r:embed="rId3">
            <a:alphaModFix/>
          </a:blip>
          <a:srcRect l="87" r="97475" b="96401"/>
          <a:stretch/>
        </p:blipFill>
        <p:spPr>
          <a:xfrm>
            <a:off x="1548550" y="3951027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80"/>
          <p:cNvPicPr preferRelativeResize="0"/>
          <p:nvPr/>
        </p:nvPicPr>
        <p:blipFill rotWithShape="1">
          <a:blip r:embed="rId3">
            <a:alphaModFix/>
          </a:blip>
          <a:srcRect l="3447" t="92105" r="94115" b="4370"/>
          <a:stretch/>
        </p:blipFill>
        <p:spPr>
          <a:xfrm>
            <a:off x="1548550" y="2936073"/>
            <a:ext cx="917399" cy="55461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80"/>
          <p:cNvSpPr txBox="1"/>
          <p:nvPr/>
        </p:nvSpPr>
        <p:spPr>
          <a:xfrm>
            <a:off x="311700" y="740550"/>
            <a:ext cx="81138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snazzyphones.com wants to know which case to eliminate.</a:t>
            </a:r>
            <a:endParaRPr sz="20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6 total cases:  			first day, 17 sales: </a:t>
            </a:r>
            <a:endParaRPr sz="2000"/>
          </a:p>
        </p:txBody>
      </p:sp>
      <p:pic>
        <p:nvPicPr>
          <p:cNvPr id="809" name="Google Shape;809;p80"/>
          <p:cNvPicPr preferRelativeResize="0"/>
          <p:nvPr/>
        </p:nvPicPr>
        <p:blipFill rotWithShape="1">
          <a:blip r:embed="rId3">
            <a:alphaModFix/>
          </a:blip>
          <a:srcRect l="3602" r="94155" b="31656"/>
          <a:stretch/>
        </p:blipFill>
        <p:spPr>
          <a:xfrm>
            <a:off x="4442700" y="1720300"/>
            <a:ext cx="369625" cy="36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80"/>
          <p:cNvSpPr txBox="1">
            <a:spLocks noGrp="1"/>
          </p:cNvSpPr>
          <p:nvPr>
            <p:ph type="body" idx="1"/>
          </p:nvPr>
        </p:nvSpPr>
        <p:spPr>
          <a:xfrm>
            <a:off x="3820800" y="1601725"/>
            <a:ext cx="6705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7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8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9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10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17</a:t>
            </a:r>
            <a:endParaRPr sz="16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80"/>
          <p:cNvSpPr txBox="1"/>
          <p:nvPr/>
        </p:nvSpPr>
        <p:spPr>
          <a:xfrm>
            <a:off x="5302200" y="1419150"/>
            <a:ext cx="3682500" cy="40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Is a color not selling? </a:t>
            </a: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How to define "not selling" so as not to make a mistake?</a:t>
            </a: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45F0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	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1"/>
          <p:cNvSpPr txBox="1">
            <a:spLocks noGrp="1"/>
          </p:cNvSpPr>
          <p:nvPr>
            <p:ph type="title"/>
          </p:nvPr>
        </p:nvSpPr>
        <p:spPr>
          <a:xfrm>
            <a:off x="311700" y="9892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Bonferroni's Principle; Task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81"/>
          <p:cNvSpPr txBox="1">
            <a:spLocks noGrp="1"/>
          </p:cNvSpPr>
          <p:nvPr>
            <p:ph type="body" idx="1"/>
          </p:nvPr>
        </p:nvSpPr>
        <p:spPr>
          <a:xfrm>
            <a:off x="83100" y="1826850"/>
            <a:ext cx="15363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Red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Green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Blue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Teal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Purple 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Yellow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818" name="Google Shape;818;p81"/>
          <p:cNvPicPr preferRelativeResize="0"/>
          <p:nvPr/>
        </p:nvPicPr>
        <p:blipFill rotWithShape="1">
          <a:blip r:embed="rId3">
            <a:alphaModFix/>
          </a:blip>
          <a:srcRect l="4626" t="80922" r="91409" b="16113"/>
          <a:stretch/>
        </p:blipFill>
        <p:spPr>
          <a:xfrm>
            <a:off x="1548550" y="1826850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81"/>
          <p:cNvPicPr preferRelativeResize="0"/>
          <p:nvPr/>
        </p:nvPicPr>
        <p:blipFill rotWithShape="1">
          <a:blip r:embed="rId3">
            <a:alphaModFix/>
          </a:blip>
          <a:srcRect l="3656" r="94011" b="95542"/>
          <a:stretch/>
        </p:blipFill>
        <p:spPr>
          <a:xfrm>
            <a:off x="1548551" y="3399359"/>
            <a:ext cx="917424" cy="62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81"/>
          <p:cNvPicPr preferRelativeResize="0"/>
          <p:nvPr/>
        </p:nvPicPr>
        <p:blipFill rotWithShape="1">
          <a:blip r:embed="rId3">
            <a:alphaModFix/>
          </a:blip>
          <a:srcRect l="7117" r="91006" b="96074"/>
          <a:stretch/>
        </p:blipFill>
        <p:spPr>
          <a:xfrm>
            <a:off x="1548550" y="4487464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81"/>
          <p:cNvPicPr preferRelativeResize="0"/>
          <p:nvPr/>
        </p:nvPicPr>
        <p:blipFill rotWithShape="1">
          <a:blip r:embed="rId3">
            <a:alphaModFix/>
          </a:blip>
          <a:srcRect t="4981" r="97117" b="90535"/>
          <a:stretch/>
        </p:blipFill>
        <p:spPr>
          <a:xfrm>
            <a:off x="1548551" y="2381462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81"/>
          <p:cNvPicPr preferRelativeResize="0"/>
          <p:nvPr/>
        </p:nvPicPr>
        <p:blipFill rotWithShape="1">
          <a:blip r:embed="rId3">
            <a:alphaModFix/>
          </a:blip>
          <a:srcRect l="87" r="97475" b="96401"/>
          <a:stretch/>
        </p:blipFill>
        <p:spPr>
          <a:xfrm>
            <a:off x="1548550" y="3951027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81"/>
          <p:cNvPicPr preferRelativeResize="0"/>
          <p:nvPr/>
        </p:nvPicPr>
        <p:blipFill rotWithShape="1">
          <a:blip r:embed="rId3">
            <a:alphaModFix/>
          </a:blip>
          <a:srcRect l="3447" t="92105" r="94115" b="4370"/>
          <a:stretch/>
        </p:blipFill>
        <p:spPr>
          <a:xfrm>
            <a:off x="1548550" y="2936073"/>
            <a:ext cx="917399" cy="55461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1"/>
          <p:cNvSpPr txBox="1"/>
          <p:nvPr/>
        </p:nvSpPr>
        <p:spPr>
          <a:xfrm>
            <a:off x="311700" y="740550"/>
            <a:ext cx="81138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snazzyphones.com wants to know which case to eliminate.</a:t>
            </a:r>
            <a:endParaRPr sz="20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6 total cases:  			first day, 17 sales: </a:t>
            </a:r>
            <a:endParaRPr sz="2000"/>
          </a:p>
        </p:txBody>
      </p:sp>
      <p:pic>
        <p:nvPicPr>
          <p:cNvPr id="825" name="Google Shape;825;p81"/>
          <p:cNvPicPr preferRelativeResize="0"/>
          <p:nvPr/>
        </p:nvPicPr>
        <p:blipFill rotWithShape="1">
          <a:blip r:embed="rId3">
            <a:alphaModFix/>
          </a:blip>
          <a:srcRect l="3602" r="94155" b="31656"/>
          <a:stretch/>
        </p:blipFill>
        <p:spPr>
          <a:xfrm>
            <a:off x="4442700" y="1720300"/>
            <a:ext cx="369625" cy="36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81"/>
          <p:cNvSpPr txBox="1">
            <a:spLocks noGrp="1"/>
          </p:cNvSpPr>
          <p:nvPr>
            <p:ph type="body" idx="1"/>
          </p:nvPr>
        </p:nvSpPr>
        <p:spPr>
          <a:xfrm>
            <a:off x="3820800" y="1601725"/>
            <a:ext cx="6705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7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8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9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10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17</a:t>
            </a:r>
            <a:endParaRPr sz="16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81"/>
          <p:cNvSpPr txBox="1"/>
          <p:nvPr/>
        </p:nvSpPr>
        <p:spPr>
          <a:xfrm>
            <a:off x="5302200" y="1419150"/>
            <a:ext cx="3682500" cy="40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Is a color not selling? </a:t>
            </a: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How to define "not selling" so as not to make a mistake?</a:t>
            </a: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Counterfactual argument: </a:t>
            </a:r>
            <a:br>
              <a:rPr lang="en"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</a:br>
            <a:r>
              <a:rPr lang="en"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Let's assume the color is as likely to sell as any other. Then what is the probability we observe this many sales? </a:t>
            </a: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45F0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	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2"/>
          <p:cNvSpPr txBox="1">
            <a:spLocks noGrp="1"/>
          </p:cNvSpPr>
          <p:nvPr>
            <p:ph type="title"/>
          </p:nvPr>
        </p:nvSpPr>
        <p:spPr>
          <a:xfrm>
            <a:off x="311700" y="9892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Bonferroni's Principle; Task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82"/>
          <p:cNvSpPr txBox="1">
            <a:spLocks noGrp="1"/>
          </p:cNvSpPr>
          <p:nvPr>
            <p:ph type="body" idx="1"/>
          </p:nvPr>
        </p:nvSpPr>
        <p:spPr>
          <a:xfrm>
            <a:off x="83100" y="1826850"/>
            <a:ext cx="15363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Red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Green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Blue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Teal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Purple 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Yellow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834" name="Google Shape;834;p82"/>
          <p:cNvPicPr preferRelativeResize="0"/>
          <p:nvPr/>
        </p:nvPicPr>
        <p:blipFill rotWithShape="1">
          <a:blip r:embed="rId3">
            <a:alphaModFix/>
          </a:blip>
          <a:srcRect l="4626" t="80922" r="91409" b="16113"/>
          <a:stretch/>
        </p:blipFill>
        <p:spPr>
          <a:xfrm>
            <a:off x="1548550" y="1826850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82"/>
          <p:cNvPicPr preferRelativeResize="0"/>
          <p:nvPr/>
        </p:nvPicPr>
        <p:blipFill rotWithShape="1">
          <a:blip r:embed="rId3">
            <a:alphaModFix/>
          </a:blip>
          <a:srcRect l="3656" r="94011" b="95542"/>
          <a:stretch/>
        </p:blipFill>
        <p:spPr>
          <a:xfrm>
            <a:off x="1548551" y="3399359"/>
            <a:ext cx="917424" cy="62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82"/>
          <p:cNvPicPr preferRelativeResize="0"/>
          <p:nvPr/>
        </p:nvPicPr>
        <p:blipFill rotWithShape="1">
          <a:blip r:embed="rId3">
            <a:alphaModFix/>
          </a:blip>
          <a:srcRect l="7117" r="91006" b="96074"/>
          <a:stretch/>
        </p:blipFill>
        <p:spPr>
          <a:xfrm>
            <a:off x="1548550" y="4487464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82"/>
          <p:cNvPicPr preferRelativeResize="0"/>
          <p:nvPr/>
        </p:nvPicPr>
        <p:blipFill rotWithShape="1">
          <a:blip r:embed="rId3">
            <a:alphaModFix/>
          </a:blip>
          <a:srcRect t="4981" r="97117" b="90535"/>
          <a:stretch/>
        </p:blipFill>
        <p:spPr>
          <a:xfrm>
            <a:off x="1548551" y="2381462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82"/>
          <p:cNvPicPr preferRelativeResize="0"/>
          <p:nvPr/>
        </p:nvPicPr>
        <p:blipFill rotWithShape="1">
          <a:blip r:embed="rId3">
            <a:alphaModFix/>
          </a:blip>
          <a:srcRect l="87" r="97475" b="96401"/>
          <a:stretch/>
        </p:blipFill>
        <p:spPr>
          <a:xfrm>
            <a:off x="1548550" y="3951027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82"/>
          <p:cNvPicPr preferRelativeResize="0"/>
          <p:nvPr/>
        </p:nvPicPr>
        <p:blipFill rotWithShape="1">
          <a:blip r:embed="rId3">
            <a:alphaModFix/>
          </a:blip>
          <a:srcRect l="3447" t="92105" r="94115" b="4370"/>
          <a:stretch/>
        </p:blipFill>
        <p:spPr>
          <a:xfrm>
            <a:off x="1548550" y="2936073"/>
            <a:ext cx="917399" cy="55461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82"/>
          <p:cNvSpPr txBox="1"/>
          <p:nvPr/>
        </p:nvSpPr>
        <p:spPr>
          <a:xfrm>
            <a:off x="311700" y="740550"/>
            <a:ext cx="81138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snazzyphones.com wants to know which case to eliminate.</a:t>
            </a:r>
            <a:endParaRPr sz="20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6 total cases:  			first day, 17 sales: </a:t>
            </a:r>
            <a:endParaRPr sz="2000"/>
          </a:p>
        </p:txBody>
      </p:sp>
      <p:pic>
        <p:nvPicPr>
          <p:cNvPr id="841" name="Google Shape;841;p82"/>
          <p:cNvPicPr preferRelativeResize="0"/>
          <p:nvPr/>
        </p:nvPicPr>
        <p:blipFill rotWithShape="1">
          <a:blip r:embed="rId3">
            <a:alphaModFix/>
          </a:blip>
          <a:srcRect l="3602" r="94155" b="31656"/>
          <a:stretch/>
        </p:blipFill>
        <p:spPr>
          <a:xfrm>
            <a:off x="4442700" y="1720300"/>
            <a:ext cx="369625" cy="36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82"/>
          <p:cNvSpPr txBox="1">
            <a:spLocks noGrp="1"/>
          </p:cNvSpPr>
          <p:nvPr>
            <p:ph type="body" idx="1"/>
          </p:nvPr>
        </p:nvSpPr>
        <p:spPr>
          <a:xfrm>
            <a:off x="3820800" y="1601725"/>
            <a:ext cx="6705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7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8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9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10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17</a:t>
            </a:r>
            <a:endParaRPr sz="16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82"/>
          <p:cNvSpPr txBox="1"/>
          <p:nvPr/>
        </p:nvSpPr>
        <p:spPr>
          <a:xfrm>
            <a:off x="5218042" y="2381460"/>
            <a:ext cx="3614257" cy="29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Let's assume the color is as likely to sell as any other. Then what is the probability we observe this many sales? 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45F0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	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44" name="Google Shape;844;p82"/>
          <p:cNvSpPr txBox="1"/>
          <p:nvPr/>
        </p:nvSpPr>
        <p:spPr>
          <a:xfrm>
            <a:off x="5742848" y="1637876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Is a color not selling? </a:t>
            </a: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3"/>
          <p:cNvSpPr txBox="1">
            <a:spLocks noGrp="1"/>
          </p:cNvSpPr>
          <p:nvPr>
            <p:ph type="title"/>
          </p:nvPr>
        </p:nvSpPr>
        <p:spPr>
          <a:xfrm>
            <a:off x="311700" y="9892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Bonferroni's Principle; Task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83"/>
          <p:cNvSpPr txBox="1">
            <a:spLocks noGrp="1"/>
          </p:cNvSpPr>
          <p:nvPr>
            <p:ph type="body" idx="1"/>
          </p:nvPr>
        </p:nvSpPr>
        <p:spPr>
          <a:xfrm>
            <a:off x="83100" y="1826850"/>
            <a:ext cx="15363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Red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Green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Blue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Teal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Purple 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Yellow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851" name="Google Shape;851;p83"/>
          <p:cNvPicPr preferRelativeResize="0"/>
          <p:nvPr/>
        </p:nvPicPr>
        <p:blipFill rotWithShape="1">
          <a:blip r:embed="rId3">
            <a:alphaModFix/>
          </a:blip>
          <a:srcRect l="4626" t="80922" r="91409" b="16113"/>
          <a:stretch/>
        </p:blipFill>
        <p:spPr>
          <a:xfrm>
            <a:off x="1548550" y="1826850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83"/>
          <p:cNvPicPr preferRelativeResize="0"/>
          <p:nvPr/>
        </p:nvPicPr>
        <p:blipFill rotWithShape="1">
          <a:blip r:embed="rId3">
            <a:alphaModFix/>
          </a:blip>
          <a:srcRect l="3656" r="94011" b="95542"/>
          <a:stretch/>
        </p:blipFill>
        <p:spPr>
          <a:xfrm>
            <a:off x="1548551" y="3399359"/>
            <a:ext cx="917424" cy="62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83"/>
          <p:cNvPicPr preferRelativeResize="0"/>
          <p:nvPr/>
        </p:nvPicPr>
        <p:blipFill rotWithShape="1">
          <a:blip r:embed="rId3">
            <a:alphaModFix/>
          </a:blip>
          <a:srcRect l="7117" r="91006" b="96074"/>
          <a:stretch/>
        </p:blipFill>
        <p:spPr>
          <a:xfrm>
            <a:off x="1548550" y="4487464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83"/>
          <p:cNvPicPr preferRelativeResize="0"/>
          <p:nvPr/>
        </p:nvPicPr>
        <p:blipFill rotWithShape="1">
          <a:blip r:embed="rId3">
            <a:alphaModFix/>
          </a:blip>
          <a:srcRect t="4981" r="97117" b="90535"/>
          <a:stretch/>
        </p:blipFill>
        <p:spPr>
          <a:xfrm>
            <a:off x="1548551" y="2381462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83"/>
          <p:cNvPicPr preferRelativeResize="0"/>
          <p:nvPr/>
        </p:nvPicPr>
        <p:blipFill rotWithShape="1">
          <a:blip r:embed="rId3">
            <a:alphaModFix/>
          </a:blip>
          <a:srcRect l="87" r="97475" b="96401"/>
          <a:stretch/>
        </p:blipFill>
        <p:spPr>
          <a:xfrm>
            <a:off x="1548550" y="3951027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83"/>
          <p:cNvPicPr preferRelativeResize="0"/>
          <p:nvPr/>
        </p:nvPicPr>
        <p:blipFill rotWithShape="1">
          <a:blip r:embed="rId3">
            <a:alphaModFix/>
          </a:blip>
          <a:srcRect l="3447" t="92105" r="94115" b="4370"/>
          <a:stretch/>
        </p:blipFill>
        <p:spPr>
          <a:xfrm>
            <a:off x="1548550" y="2936073"/>
            <a:ext cx="917399" cy="55461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83"/>
          <p:cNvSpPr txBox="1"/>
          <p:nvPr/>
        </p:nvSpPr>
        <p:spPr>
          <a:xfrm>
            <a:off x="311700" y="740550"/>
            <a:ext cx="81138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snazzyphones.com wants to know which case to eliminate.</a:t>
            </a:r>
            <a:endParaRPr sz="20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6 total cases:  			first day, 17 sales: </a:t>
            </a:r>
            <a:endParaRPr sz="2000"/>
          </a:p>
        </p:txBody>
      </p:sp>
      <p:pic>
        <p:nvPicPr>
          <p:cNvPr id="858" name="Google Shape;858;p83"/>
          <p:cNvPicPr preferRelativeResize="0"/>
          <p:nvPr/>
        </p:nvPicPr>
        <p:blipFill rotWithShape="1">
          <a:blip r:embed="rId3">
            <a:alphaModFix/>
          </a:blip>
          <a:srcRect l="3602" r="94155" b="31656"/>
          <a:stretch/>
        </p:blipFill>
        <p:spPr>
          <a:xfrm>
            <a:off x="4442700" y="1720300"/>
            <a:ext cx="369625" cy="36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83"/>
          <p:cNvSpPr txBox="1">
            <a:spLocks noGrp="1"/>
          </p:cNvSpPr>
          <p:nvPr>
            <p:ph type="body" idx="1"/>
          </p:nvPr>
        </p:nvSpPr>
        <p:spPr>
          <a:xfrm>
            <a:off x="3820800" y="1601725"/>
            <a:ext cx="6705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7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8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9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10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17</a:t>
            </a:r>
            <a:endParaRPr sz="16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83"/>
          <p:cNvSpPr txBox="1"/>
          <p:nvPr/>
        </p:nvSpPr>
        <p:spPr>
          <a:xfrm>
            <a:off x="5149800" y="1927668"/>
            <a:ext cx="3682500" cy="3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Let's assume the color is as likely to sell as any other. Then what is the probability we observe this many sales? </a:t>
            </a: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(|blue| == 0) = </a:t>
            </a:r>
            <a:endParaRPr sz="2400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13716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??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45F0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	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61" name="Google Shape;861;p83"/>
          <p:cNvSpPr txBox="1"/>
          <p:nvPr/>
        </p:nvSpPr>
        <p:spPr>
          <a:xfrm>
            <a:off x="6144000" y="14587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Is a color not selling? </a:t>
            </a: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4"/>
          <p:cNvSpPr txBox="1">
            <a:spLocks noGrp="1"/>
          </p:cNvSpPr>
          <p:nvPr>
            <p:ph type="title"/>
          </p:nvPr>
        </p:nvSpPr>
        <p:spPr>
          <a:xfrm>
            <a:off x="311700" y="9892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Bonferroni's Principle; Task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84"/>
          <p:cNvSpPr txBox="1">
            <a:spLocks noGrp="1"/>
          </p:cNvSpPr>
          <p:nvPr>
            <p:ph type="body" idx="1"/>
          </p:nvPr>
        </p:nvSpPr>
        <p:spPr>
          <a:xfrm>
            <a:off x="83100" y="1826850"/>
            <a:ext cx="15363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Red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Green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Blue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Teal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Purple 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Yellow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868" name="Google Shape;868;p84"/>
          <p:cNvPicPr preferRelativeResize="0"/>
          <p:nvPr/>
        </p:nvPicPr>
        <p:blipFill rotWithShape="1">
          <a:blip r:embed="rId3">
            <a:alphaModFix/>
          </a:blip>
          <a:srcRect l="4626" t="80922" r="91409" b="16113"/>
          <a:stretch/>
        </p:blipFill>
        <p:spPr>
          <a:xfrm>
            <a:off x="1548550" y="1826850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84"/>
          <p:cNvPicPr preferRelativeResize="0"/>
          <p:nvPr/>
        </p:nvPicPr>
        <p:blipFill rotWithShape="1">
          <a:blip r:embed="rId3">
            <a:alphaModFix/>
          </a:blip>
          <a:srcRect l="3656" r="94011" b="95542"/>
          <a:stretch/>
        </p:blipFill>
        <p:spPr>
          <a:xfrm>
            <a:off x="1548551" y="3399359"/>
            <a:ext cx="917424" cy="62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84"/>
          <p:cNvPicPr preferRelativeResize="0"/>
          <p:nvPr/>
        </p:nvPicPr>
        <p:blipFill rotWithShape="1">
          <a:blip r:embed="rId3">
            <a:alphaModFix/>
          </a:blip>
          <a:srcRect l="7117" r="91006" b="96074"/>
          <a:stretch/>
        </p:blipFill>
        <p:spPr>
          <a:xfrm>
            <a:off x="1548550" y="4487464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84"/>
          <p:cNvPicPr preferRelativeResize="0"/>
          <p:nvPr/>
        </p:nvPicPr>
        <p:blipFill rotWithShape="1">
          <a:blip r:embed="rId3">
            <a:alphaModFix/>
          </a:blip>
          <a:srcRect t="4981" r="97117" b="90535"/>
          <a:stretch/>
        </p:blipFill>
        <p:spPr>
          <a:xfrm>
            <a:off x="1548551" y="2381462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84"/>
          <p:cNvPicPr preferRelativeResize="0"/>
          <p:nvPr/>
        </p:nvPicPr>
        <p:blipFill rotWithShape="1">
          <a:blip r:embed="rId3">
            <a:alphaModFix/>
          </a:blip>
          <a:srcRect l="87" r="97475" b="96401"/>
          <a:stretch/>
        </p:blipFill>
        <p:spPr>
          <a:xfrm>
            <a:off x="1548550" y="3951027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84"/>
          <p:cNvPicPr preferRelativeResize="0"/>
          <p:nvPr/>
        </p:nvPicPr>
        <p:blipFill rotWithShape="1">
          <a:blip r:embed="rId3">
            <a:alphaModFix/>
          </a:blip>
          <a:srcRect l="3447" t="92105" r="94115" b="4370"/>
          <a:stretch/>
        </p:blipFill>
        <p:spPr>
          <a:xfrm>
            <a:off x="1548550" y="2936073"/>
            <a:ext cx="917399" cy="55461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84"/>
          <p:cNvSpPr txBox="1"/>
          <p:nvPr/>
        </p:nvSpPr>
        <p:spPr>
          <a:xfrm>
            <a:off x="311700" y="740550"/>
            <a:ext cx="81138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snazzyphones.com wants to know which case to eliminate.</a:t>
            </a:r>
            <a:endParaRPr sz="20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6 total cases:  			first day, 17 sales: </a:t>
            </a:r>
            <a:endParaRPr sz="2000"/>
          </a:p>
        </p:txBody>
      </p:sp>
      <p:pic>
        <p:nvPicPr>
          <p:cNvPr id="875" name="Google Shape;875;p84"/>
          <p:cNvPicPr preferRelativeResize="0"/>
          <p:nvPr/>
        </p:nvPicPr>
        <p:blipFill rotWithShape="1">
          <a:blip r:embed="rId3">
            <a:alphaModFix/>
          </a:blip>
          <a:srcRect l="3602" r="94155" b="31656"/>
          <a:stretch/>
        </p:blipFill>
        <p:spPr>
          <a:xfrm>
            <a:off x="4442700" y="1720300"/>
            <a:ext cx="369625" cy="36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84"/>
          <p:cNvSpPr txBox="1">
            <a:spLocks noGrp="1"/>
          </p:cNvSpPr>
          <p:nvPr>
            <p:ph type="body" idx="1"/>
          </p:nvPr>
        </p:nvSpPr>
        <p:spPr>
          <a:xfrm>
            <a:off x="3820800" y="1601725"/>
            <a:ext cx="6705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7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8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9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10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17</a:t>
            </a:r>
            <a:endParaRPr sz="16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84"/>
          <p:cNvSpPr txBox="1"/>
          <p:nvPr/>
        </p:nvSpPr>
        <p:spPr>
          <a:xfrm>
            <a:off x="5149800" y="1927668"/>
            <a:ext cx="3682500" cy="3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Let's assume the color is as likely to sell as any other. Then what is the probability we observe this many sales? </a:t>
            </a: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(|blue| == 0) = </a:t>
            </a:r>
            <a:endParaRPr sz="2400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	(⅚)^17 =  4.5 % chance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45F0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	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78" name="Google Shape;878;p84"/>
          <p:cNvSpPr txBox="1"/>
          <p:nvPr/>
        </p:nvSpPr>
        <p:spPr>
          <a:xfrm>
            <a:off x="6060900" y="1434106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Is a color not selling? </a:t>
            </a: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5"/>
          <p:cNvSpPr txBox="1">
            <a:spLocks noGrp="1"/>
          </p:cNvSpPr>
          <p:nvPr>
            <p:ph type="title"/>
          </p:nvPr>
        </p:nvSpPr>
        <p:spPr>
          <a:xfrm>
            <a:off x="311700" y="9892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Bonferroni's Principle; Task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85"/>
          <p:cNvSpPr txBox="1">
            <a:spLocks noGrp="1"/>
          </p:cNvSpPr>
          <p:nvPr>
            <p:ph type="body" idx="1"/>
          </p:nvPr>
        </p:nvSpPr>
        <p:spPr>
          <a:xfrm>
            <a:off x="83100" y="1826850"/>
            <a:ext cx="15363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Red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Green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Blue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Teal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Purple 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Yellow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885" name="Google Shape;885;p85"/>
          <p:cNvPicPr preferRelativeResize="0"/>
          <p:nvPr/>
        </p:nvPicPr>
        <p:blipFill rotWithShape="1">
          <a:blip r:embed="rId3">
            <a:alphaModFix/>
          </a:blip>
          <a:srcRect l="4626" t="80922" r="91409" b="16113"/>
          <a:stretch/>
        </p:blipFill>
        <p:spPr>
          <a:xfrm>
            <a:off x="1548550" y="1826850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85"/>
          <p:cNvPicPr preferRelativeResize="0"/>
          <p:nvPr/>
        </p:nvPicPr>
        <p:blipFill rotWithShape="1">
          <a:blip r:embed="rId3">
            <a:alphaModFix/>
          </a:blip>
          <a:srcRect l="3656" r="94011" b="95542"/>
          <a:stretch/>
        </p:blipFill>
        <p:spPr>
          <a:xfrm>
            <a:off x="1548551" y="3399359"/>
            <a:ext cx="917424" cy="62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85"/>
          <p:cNvPicPr preferRelativeResize="0"/>
          <p:nvPr/>
        </p:nvPicPr>
        <p:blipFill rotWithShape="1">
          <a:blip r:embed="rId3">
            <a:alphaModFix/>
          </a:blip>
          <a:srcRect l="7117" r="91006" b="96074"/>
          <a:stretch/>
        </p:blipFill>
        <p:spPr>
          <a:xfrm>
            <a:off x="1548550" y="4487464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85"/>
          <p:cNvPicPr preferRelativeResize="0"/>
          <p:nvPr/>
        </p:nvPicPr>
        <p:blipFill rotWithShape="1">
          <a:blip r:embed="rId3">
            <a:alphaModFix/>
          </a:blip>
          <a:srcRect t="4981" r="97117" b="90535"/>
          <a:stretch/>
        </p:blipFill>
        <p:spPr>
          <a:xfrm>
            <a:off x="1548551" y="2381462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85"/>
          <p:cNvPicPr preferRelativeResize="0"/>
          <p:nvPr/>
        </p:nvPicPr>
        <p:blipFill rotWithShape="1">
          <a:blip r:embed="rId3">
            <a:alphaModFix/>
          </a:blip>
          <a:srcRect l="87" r="97475" b="96401"/>
          <a:stretch/>
        </p:blipFill>
        <p:spPr>
          <a:xfrm>
            <a:off x="1548550" y="3951027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85"/>
          <p:cNvPicPr preferRelativeResize="0"/>
          <p:nvPr/>
        </p:nvPicPr>
        <p:blipFill rotWithShape="1">
          <a:blip r:embed="rId3">
            <a:alphaModFix/>
          </a:blip>
          <a:srcRect l="3447" t="92105" r="94115" b="4370"/>
          <a:stretch/>
        </p:blipFill>
        <p:spPr>
          <a:xfrm>
            <a:off x="1548550" y="2936073"/>
            <a:ext cx="917399" cy="55461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85"/>
          <p:cNvSpPr txBox="1"/>
          <p:nvPr/>
        </p:nvSpPr>
        <p:spPr>
          <a:xfrm>
            <a:off x="311700" y="515505"/>
            <a:ext cx="81138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snazzyphones.com wants to know which case to eliminate.</a:t>
            </a:r>
            <a:endParaRPr sz="20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6 total cases:  			first day, 17 sales: </a:t>
            </a:r>
            <a:endParaRPr sz="2000"/>
          </a:p>
        </p:txBody>
      </p:sp>
      <p:pic>
        <p:nvPicPr>
          <p:cNvPr id="892" name="Google Shape;892;p85"/>
          <p:cNvPicPr preferRelativeResize="0"/>
          <p:nvPr/>
        </p:nvPicPr>
        <p:blipFill rotWithShape="1">
          <a:blip r:embed="rId3">
            <a:alphaModFix/>
          </a:blip>
          <a:srcRect l="3602" r="94155" b="31656"/>
          <a:stretch/>
        </p:blipFill>
        <p:spPr>
          <a:xfrm>
            <a:off x="4442700" y="1720300"/>
            <a:ext cx="369625" cy="36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5"/>
          <p:cNvSpPr txBox="1">
            <a:spLocks noGrp="1"/>
          </p:cNvSpPr>
          <p:nvPr>
            <p:ph type="body" idx="1"/>
          </p:nvPr>
        </p:nvSpPr>
        <p:spPr>
          <a:xfrm>
            <a:off x="3820800" y="1601725"/>
            <a:ext cx="6705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7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8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9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10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17</a:t>
            </a:r>
            <a:endParaRPr sz="16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85"/>
          <p:cNvSpPr txBox="1"/>
          <p:nvPr/>
        </p:nvSpPr>
        <p:spPr>
          <a:xfrm>
            <a:off x="5149800" y="1782087"/>
            <a:ext cx="3682500" cy="3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Let's assume the color is as likely to sell as any other. Then what is the probability we observe this many sales? </a:t>
            </a: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(|blue| == 0) = </a:t>
            </a:r>
            <a:endParaRPr sz="2400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	(⅚)^17 =  4.5 % chance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45F0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	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95" name="Google Shape;895;p85"/>
          <p:cNvSpPr txBox="1"/>
          <p:nvPr/>
        </p:nvSpPr>
        <p:spPr>
          <a:xfrm>
            <a:off x="6229900" y="3869350"/>
            <a:ext cx="369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X</a:t>
            </a:r>
            <a:r>
              <a:rPr lang="en" sz="4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endParaRPr sz="4800"/>
          </a:p>
        </p:txBody>
      </p:sp>
      <p:sp>
        <p:nvSpPr>
          <p:cNvPr id="896" name="Google Shape;896;p85"/>
          <p:cNvSpPr txBox="1"/>
          <p:nvPr/>
        </p:nvSpPr>
        <p:spPr>
          <a:xfrm>
            <a:off x="6035225" y="11555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Is a color not selling? </a:t>
            </a:r>
            <a:endParaRPr sz="2200" b="1" u="sng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6"/>
          <p:cNvSpPr txBox="1">
            <a:spLocks noGrp="1"/>
          </p:cNvSpPr>
          <p:nvPr>
            <p:ph type="title"/>
          </p:nvPr>
        </p:nvSpPr>
        <p:spPr>
          <a:xfrm>
            <a:off x="311700" y="9892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Bonferroni's Principle; Task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86"/>
          <p:cNvSpPr txBox="1">
            <a:spLocks noGrp="1"/>
          </p:cNvSpPr>
          <p:nvPr>
            <p:ph type="body" idx="1"/>
          </p:nvPr>
        </p:nvSpPr>
        <p:spPr>
          <a:xfrm>
            <a:off x="83100" y="1826850"/>
            <a:ext cx="15363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Red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Green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Blue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Teal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Purple 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Yellow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903" name="Google Shape;903;p86"/>
          <p:cNvPicPr preferRelativeResize="0"/>
          <p:nvPr/>
        </p:nvPicPr>
        <p:blipFill rotWithShape="1">
          <a:blip r:embed="rId3">
            <a:alphaModFix/>
          </a:blip>
          <a:srcRect l="4626" t="80922" r="91409" b="16113"/>
          <a:stretch/>
        </p:blipFill>
        <p:spPr>
          <a:xfrm>
            <a:off x="1548550" y="1826850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86"/>
          <p:cNvPicPr preferRelativeResize="0"/>
          <p:nvPr/>
        </p:nvPicPr>
        <p:blipFill rotWithShape="1">
          <a:blip r:embed="rId3">
            <a:alphaModFix/>
          </a:blip>
          <a:srcRect l="3656" r="94011" b="95542"/>
          <a:stretch/>
        </p:blipFill>
        <p:spPr>
          <a:xfrm>
            <a:off x="1548551" y="3399359"/>
            <a:ext cx="917424" cy="62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86"/>
          <p:cNvPicPr preferRelativeResize="0"/>
          <p:nvPr/>
        </p:nvPicPr>
        <p:blipFill rotWithShape="1">
          <a:blip r:embed="rId3">
            <a:alphaModFix/>
          </a:blip>
          <a:srcRect l="7117" r="91006" b="96074"/>
          <a:stretch/>
        </p:blipFill>
        <p:spPr>
          <a:xfrm>
            <a:off x="1548550" y="4487464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86"/>
          <p:cNvPicPr preferRelativeResize="0"/>
          <p:nvPr/>
        </p:nvPicPr>
        <p:blipFill rotWithShape="1">
          <a:blip r:embed="rId3">
            <a:alphaModFix/>
          </a:blip>
          <a:srcRect t="4981" r="97117" b="90535"/>
          <a:stretch/>
        </p:blipFill>
        <p:spPr>
          <a:xfrm>
            <a:off x="1548551" y="2381462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86"/>
          <p:cNvPicPr preferRelativeResize="0"/>
          <p:nvPr/>
        </p:nvPicPr>
        <p:blipFill rotWithShape="1">
          <a:blip r:embed="rId3">
            <a:alphaModFix/>
          </a:blip>
          <a:srcRect l="87" r="97475" b="96401"/>
          <a:stretch/>
        </p:blipFill>
        <p:spPr>
          <a:xfrm>
            <a:off x="1548550" y="3951027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86"/>
          <p:cNvPicPr preferRelativeResize="0"/>
          <p:nvPr/>
        </p:nvPicPr>
        <p:blipFill rotWithShape="1">
          <a:blip r:embed="rId3">
            <a:alphaModFix/>
          </a:blip>
          <a:srcRect l="3447" t="92105" r="94115" b="4370"/>
          <a:stretch/>
        </p:blipFill>
        <p:spPr>
          <a:xfrm>
            <a:off x="1548550" y="2936073"/>
            <a:ext cx="917399" cy="55461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86"/>
          <p:cNvSpPr txBox="1"/>
          <p:nvPr/>
        </p:nvSpPr>
        <p:spPr>
          <a:xfrm>
            <a:off x="311700" y="554036"/>
            <a:ext cx="81138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err="1"/>
              <a:t>snazzyphones.com</a:t>
            </a:r>
            <a:r>
              <a:rPr lang="en" sz="2000"/>
              <a:t> wants to know which case to eliminate.</a:t>
            </a:r>
            <a:endParaRPr sz="20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6 total cases:  			first day, 17 sales: </a:t>
            </a:r>
            <a:endParaRPr sz="2000"/>
          </a:p>
        </p:txBody>
      </p:sp>
      <p:pic>
        <p:nvPicPr>
          <p:cNvPr id="910" name="Google Shape;910;p86"/>
          <p:cNvPicPr preferRelativeResize="0"/>
          <p:nvPr/>
        </p:nvPicPr>
        <p:blipFill rotWithShape="1">
          <a:blip r:embed="rId3">
            <a:alphaModFix/>
          </a:blip>
          <a:srcRect l="3602" r="94155" b="31656"/>
          <a:stretch/>
        </p:blipFill>
        <p:spPr>
          <a:xfrm>
            <a:off x="4442700" y="1720300"/>
            <a:ext cx="369625" cy="36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86"/>
          <p:cNvSpPr txBox="1">
            <a:spLocks noGrp="1"/>
          </p:cNvSpPr>
          <p:nvPr>
            <p:ph type="body" idx="1"/>
          </p:nvPr>
        </p:nvSpPr>
        <p:spPr>
          <a:xfrm>
            <a:off x="3820800" y="1601725"/>
            <a:ext cx="6705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7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8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9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10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17</a:t>
            </a:r>
            <a:endParaRPr sz="16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86"/>
          <p:cNvSpPr txBox="1"/>
          <p:nvPr/>
        </p:nvSpPr>
        <p:spPr>
          <a:xfrm>
            <a:off x="5149800" y="1720300"/>
            <a:ext cx="3682500" cy="3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Let's assume the color is as likely to sell as any other. Then what is the probability we observe this many sales? </a:t>
            </a: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(|blue| == 0) = </a:t>
            </a:r>
            <a:endParaRPr sz="2400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	(⅚)^17 =  4.5 % chance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p (|*| == 0) =  ??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45F0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	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13" name="Google Shape;913;p86"/>
          <p:cNvSpPr txBox="1"/>
          <p:nvPr/>
        </p:nvSpPr>
        <p:spPr>
          <a:xfrm>
            <a:off x="6229900" y="3869350"/>
            <a:ext cx="369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X</a:t>
            </a:r>
            <a:r>
              <a:rPr lang="en" sz="4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endParaRPr sz="4800"/>
          </a:p>
        </p:txBody>
      </p:sp>
      <p:sp>
        <p:nvSpPr>
          <p:cNvPr id="914" name="Google Shape;914;p86"/>
          <p:cNvSpPr txBox="1"/>
          <p:nvPr/>
        </p:nvSpPr>
        <p:spPr>
          <a:xfrm>
            <a:off x="6035225" y="11555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Is a color not selling? </a:t>
            </a:r>
            <a:endParaRPr sz="2200" b="1" u="sng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E5116984-722A-C344-9504-251581A3EB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A Simple Version of PageRank</a:t>
            </a:r>
          </a:p>
        </p:txBody>
      </p:sp>
      <p:sp>
        <p:nvSpPr>
          <p:cNvPr id="56322" name="Content Placeholder 2">
            <a:extLst>
              <a:ext uri="{FF2B5EF4-FFF2-40B4-BE49-F238E27FC236}">
                <a16:creationId xmlns:a16="http://schemas.microsoft.com/office/drawing/2014/main" id="{8425EC68-3786-6F49-92B7-C08C4B9AF9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51000" y="2797970"/>
            <a:ext cx="6223000" cy="2029354"/>
          </a:xfrm>
        </p:spPr>
        <p:txBody>
          <a:bodyPr/>
          <a:lstStyle/>
          <a:p>
            <a:pPr eaLnBrk="1" hangingPunct="1"/>
            <a:r>
              <a:rPr lang="en-US" altLang="zh-CN"/>
              <a:t>u: a web page</a:t>
            </a:r>
          </a:p>
          <a:p>
            <a:pPr eaLnBrk="1" hangingPunct="1"/>
            <a:r>
              <a:rPr lang="en-US" altLang="zh-CN"/>
              <a:t>B</a:t>
            </a:r>
            <a:r>
              <a:rPr lang="en-US" altLang="zh-CN" sz="2333" baseline="-25000"/>
              <a:t>u</a:t>
            </a:r>
            <a:r>
              <a:rPr lang="en-US" altLang="zh-CN"/>
              <a:t>: the set of u’s backlinks</a:t>
            </a:r>
          </a:p>
          <a:p>
            <a:pPr eaLnBrk="1" hangingPunct="1"/>
            <a:r>
              <a:rPr lang="en-US" altLang="zh-CN"/>
              <a:t>N</a:t>
            </a:r>
            <a:r>
              <a:rPr lang="en-US" altLang="zh-CN" sz="2333" baseline="-25000"/>
              <a:t>v</a:t>
            </a:r>
            <a:r>
              <a:rPr lang="en-US" altLang="zh-CN"/>
              <a:t>: the number of forward links of page v</a:t>
            </a:r>
          </a:p>
          <a:p>
            <a:pPr eaLnBrk="1" hangingPunct="1"/>
            <a:r>
              <a:rPr lang="en-US" altLang="zh-CN"/>
              <a:t>c: the normalization factor  </a:t>
            </a:r>
            <a:r>
              <a:rPr lang="en-US" altLang="en-US"/>
              <a:t>so that the total rank of all web pages is constant.</a:t>
            </a:r>
          </a:p>
          <a:p>
            <a:pPr eaLnBrk="1" hangingPunct="1"/>
            <a:endParaRPr lang="en-US" altLang="zh-CN"/>
          </a:p>
        </p:txBody>
      </p:sp>
      <p:pic>
        <p:nvPicPr>
          <p:cNvPr id="56323" name="Picture 2">
            <a:extLst>
              <a:ext uri="{FF2B5EF4-FFF2-40B4-BE49-F238E27FC236}">
                <a16:creationId xmlns:a16="http://schemas.microsoft.com/office/drawing/2014/main" id="{522FA2D7-7BF6-B14F-8FB6-57069A28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1177396"/>
            <a:ext cx="4318000" cy="1695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7"/>
          <p:cNvSpPr txBox="1">
            <a:spLocks noGrp="1"/>
          </p:cNvSpPr>
          <p:nvPr>
            <p:ph type="title"/>
          </p:nvPr>
        </p:nvSpPr>
        <p:spPr>
          <a:xfrm>
            <a:off x="311700" y="9892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Bonferroni's Principle; Task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87"/>
          <p:cNvSpPr txBox="1">
            <a:spLocks noGrp="1"/>
          </p:cNvSpPr>
          <p:nvPr>
            <p:ph type="body" idx="1"/>
          </p:nvPr>
        </p:nvSpPr>
        <p:spPr>
          <a:xfrm>
            <a:off x="83100" y="1826850"/>
            <a:ext cx="15363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Red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Green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Blue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Teal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Purple 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Yellow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921" name="Google Shape;921;p87"/>
          <p:cNvPicPr preferRelativeResize="0"/>
          <p:nvPr/>
        </p:nvPicPr>
        <p:blipFill rotWithShape="1">
          <a:blip r:embed="rId3">
            <a:alphaModFix/>
          </a:blip>
          <a:srcRect l="4626" t="80922" r="91409" b="16113"/>
          <a:stretch/>
        </p:blipFill>
        <p:spPr>
          <a:xfrm>
            <a:off x="1548550" y="1826850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87"/>
          <p:cNvPicPr preferRelativeResize="0"/>
          <p:nvPr/>
        </p:nvPicPr>
        <p:blipFill rotWithShape="1">
          <a:blip r:embed="rId3">
            <a:alphaModFix/>
          </a:blip>
          <a:srcRect l="3656" r="94011" b="95542"/>
          <a:stretch/>
        </p:blipFill>
        <p:spPr>
          <a:xfrm>
            <a:off x="1548551" y="3399359"/>
            <a:ext cx="917424" cy="62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87"/>
          <p:cNvPicPr preferRelativeResize="0"/>
          <p:nvPr/>
        </p:nvPicPr>
        <p:blipFill rotWithShape="1">
          <a:blip r:embed="rId3">
            <a:alphaModFix/>
          </a:blip>
          <a:srcRect l="7117" r="91006" b="96074"/>
          <a:stretch/>
        </p:blipFill>
        <p:spPr>
          <a:xfrm>
            <a:off x="1548550" y="4487464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87"/>
          <p:cNvPicPr preferRelativeResize="0"/>
          <p:nvPr/>
        </p:nvPicPr>
        <p:blipFill rotWithShape="1">
          <a:blip r:embed="rId3">
            <a:alphaModFix/>
          </a:blip>
          <a:srcRect t="4981" r="97117" b="90535"/>
          <a:stretch/>
        </p:blipFill>
        <p:spPr>
          <a:xfrm>
            <a:off x="1548551" y="2381462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87"/>
          <p:cNvPicPr preferRelativeResize="0"/>
          <p:nvPr/>
        </p:nvPicPr>
        <p:blipFill rotWithShape="1">
          <a:blip r:embed="rId3">
            <a:alphaModFix/>
          </a:blip>
          <a:srcRect l="87" r="97475" b="96401"/>
          <a:stretch/>
        </p:blipFill>
        <p:spPr>
          <a:xfrm>
            <a:off x="1548550" y="3951027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87"/>
          <p:cNvPicPr preferRelativeResize="0"/>
          <p:nvPr/>
        </p:nvPicPr>
        <p:blipFill rotWithShape="1">
          <a:blip r:embed="rId3">
            <a:alphaModFix/>
          </a:blip>
          <a:srcRect l="3447" t="92105" r="94115" b="4370"/>
          <a:stretch/>
        </p:blipFill>
        <p:spPr>
          <a:xfrm>
            <a:off x="1548550" y="2936073"/>
            <a:ext cx="917399" cy="55461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87"/>
          <p:cNvSpPr txBox="1"/>
          <p:nvPr/>
        </p:nvSpPr>
        <p:spPr>
          <a:xfrm>
            <a:off x="311700" y="560630"/>
            <a:ext cx="81138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err="1"/>
              <a:t>snazzyphones.com</a:t>
            </a:r>
            <a:r>
              <a:rPr lang="en" sz="2000"/>
              <a:t> wants to know which case to eliminate.</a:t>
            </a:r>
            <a:endParaRPr sz="20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6 total cases:  			first day, 17 sales: </a:t>
            </a:r>
            <a:endParaRPr sz="2000"/>
          </a:p>
        </p:txBody>
      </p:sp>
      <p:pic>
        <p:nvPicPr>
          <p:cNvPr id="928" name="Google Shape;928;p87"/>
          <p:cNvPicPr preferRelativeResize="0"/>
          <p:nvPr/>
        </p:nvPicPr>
        <p:blipFill rotWithShape="1">
          <a:blip r:embed="rId3">
            <a:alphaModFix/>
          </a:blip>
          <a:srcRect l="3602" r="94155" b="31656"/>
          <a:stretch/>
        </p:blipFill>
        <p:spPr>
          <a:xfrm>
            <a:off x="4442700" y="1720300"/>
            <a:ext cx="369625" cy="36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87"/>
          <p:cNvSpPr txBox="1">
            <a:spLocks noGrp="1"/>
          </p:cNvSpPr>
          <p:nvPr>
            <p:ph type="body" idx="1"/>
          </p:nvPr>
        </p:nvSpPr>
        <p:spPr>
          <a:xfrm>
            <a:off x="3820800" y="1601725"/>
            <a:ext cx="6705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7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8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9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10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17</a:t>
            </a:r>
            <a:endParaRPr sz="16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87"/>
          <p:cNvSpPr txBox="1"/>
          <p:nvPr/>
        </p:nvSpPr>
        <p:spPr>
          <a:xfrm>
            <a:off x="5113200" y="2252151"/>
            <a:ext cx="3682500" cy="3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Let's assume the color is as likely to sell as any other. Then what is the probability we observe this many sales? </a:t>
            </a:r>
            <a:endParaRPr sz="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(|blue| == 0) = </a:t>
            </a:r>
            <a:endParaRPr sz="2000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	(⅚)^17 =  4.5 % chance</a:t>
            </a:r>
            <a:endParaRPr sz="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p (|*| == 0) =  27.0 % chance</a:t>
            </a:r>
            <a:br>
              <a:rPr lang="en" sz="20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</a:br>
            <a:r>
              <a:rPr lang="en" sz="20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   any single color doesn’t appear</a:t>
            </a:r>
            <a:endParaRPr sz="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B45F0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	</a:t>
            </a:r>
            <a:endParaRPr sz="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31" name="Google Shape;931;p87"/>
          <p:cNvSpPr txBox="1"/>
          <p:nvPr/>
        </p:nvSpPr>
        <p:spPr>
          <a:xfrm>
            <a:off x="6229900" y="3869350"/>
            <a:ext cx="369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X</a:t>
            </a:r>
            <a:r>
              <a:rPr lang="en" sz="4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endParaRPr sz="4800"/>
          </a:p>
        </p:txBody>
      </p:sp>
      <p:sp>
        <p:nvSpPr>
          <p:cNvPr id="932" name="Google Shape;932;p87"/>
          <p:cNvSpPr txBox="1"/>
          <p:nvPr/>
        </p:nvSpPr>
        <p:spPr>
          <a:xfrm>
            <a:off x="6035225" y="11555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Is a color not selling? </a:t>
            </a:r>
            <a:endParaRPr sz="2200" b="1" u="sng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88"/>
          <p:cNvSpPr txBox="1">
            <a:spLocks noGrp="1"/>
          </p:cNvSpPr>
          <p:nvPr>
            <p:ph type="title"/>
          </p:nvPr>
        </p:nvSpPr>
        <p:spPr>
          <a:xfrm>
            <a:off x="311700" y="9892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Bonferroni's Principle; Task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88"/>
          <p:cNvSpPr txBox="1">
            <a:spLocks noGrp="1"/>
          </p:cNvSpPr>
          <p:nvPr>
            <p:ph type="body" idx="1"/>
          </p:nvPr>
        </p:nvSpPr>
        <p:spPr>
          <a:xfrm>
            <a:off x="83100" y="1826850"/>
            <a:ext cx="15363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Red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Green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Blue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Teal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Purple 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Yellow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939" name="Google Shape;939;p88"/>
          <p:cNvPicPr preferRelativeResize="0"/>
          <p:nvPr/>
        </p:nvPicPr>
        <p:blipFill rotWithShape="1">
          <a:blip r:embed="rId3">
            <a:alphaModFix/>
          </a:blip>
          <a:srcRect l="4626" t="80922" r="91409" b="16113"/>
          <a:stretch/>
        </p:blipFill>
        <p:spPr>
          <a:xfrm>
            <a:off x="1548550" y="1826850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88"/>
          <p:cNvPicPr preferRelativeResize="0"/>
          <p:nvPr/>
        </p:nvPicPr>
        <p:blipFill rotWithShape="1">
          <a:blip r:embed="rId3">
            <a:alphaModFix/>
          </a:blip>
          <a:srcRect l="3656" r="94011" b="95542"/>
          <a:stretch/>
        </p:blipFill>
        <p:spPr>
          <a:xfrm>
            <a:off x="1548551" y="3399359"/>
            <a:ext cx="917424" cy="62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88"/>
          <p:cNvPicPr preferRelativeResize="0"/>
          <p:nvPr/>
        </p:nvPicPr>
        <p:blipFill rotWithShape="1">
          <a:blip r:embed="rId3">
            <a:alphaModFix/>
          </a:blip>
          <a:srcRect l="7117" r="91006" b="96074"/>
          <a:stretch/>
        </p:blipFill>
        <p:spPr>
          <a:xfrm>
            <a:off x="1548550" y="4487464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88"/>
          <p:cNvPicPr preferRelativeResize="0"/>
          <p:nvPr/>
        </p:nvPicPr>
        <p:blipFill rotWithShape="1">
          <a:blip r:embed="rId3">
            <a:alphaModFix/>
          </a:blip>
          <a:srcRect t="4981" r="97117" b="90535"/>
          <a:stretch/>
        </p:blipFill>
        <p:spPr>
          <a:xfrm>
            <a:off x="1548551" y="2381462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88"/>
          <p:cNvPicPr preferRelativeResize="0"/>
          <p:nvPr/>
        </p:nvPicPr>
        <p:blipFill rotWithShape="1">
          <a:blip r:embed="rId3">
            <a:alphaModFix/>
          </a:blip>
          <a:srcRect l="87" r="97475" b="96401"/>
          <a:stretch/>
        </p:blipFill>
        <p:spPr>
          <a:xfrm>
            <a:off x="1548550" y="3951027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88"/>
          <p:cNvPicPr preferRelativeResize="0"/>
          <p:nvPr/>
        </p:nvPicPr>
        <p:blipFill rotWithShape="1">
          <a:blip r:embed="rId3">
            <a:alphaModFix/>
          </a:blip>
          <a:srcRect l="3447" t="92105" r="94115" b="4370"/>
          <a:stretch/>
        </p:blipFill>
        <p:spPr>
          <a:xfrm>
            <a:off x="1548550" y="2936073"/>
            <a:ext cx="917399" cy="55461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88"/>
          <p:cNvSpPr txBox="1"/>
          <p:nvPr/>
        </p:nvSpPr>
        <p:spPr>
          <a:xfrm>
            <a:off x="311700" y="512247"/>
            <a:ext cx="81138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err="1"/>
              <a:t>snazzyphones.com</a:t>
            </a:r>
            <a:r>
              <a:rPr lang="en" sz="2000"/>
              <a:t> wants to know which case to eliminate.</a:t>
            </a:r>
            <a:endParaRPr sz="20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6 total cases:  			first day, 17 sales: </a:t>
            </a:r>
            <a:endParaRPr sz="2000"/>
          </a:p>
        </p:txBody>
      </p:sp>
      <p:pic>
        <p:nvPicPr>
          <p:cNvPr id="946" name="Google Shape;946;p88"/>
          <p:cNvPicPr preferRelativeResize="0"/>
          <p:nvPr/>
        </p:nvPicPr>
        <p:blipFill rotWithShape="1">
          <a:blip r:embed="rId3">
            <a:alphaModFix/>
          </a:blip>
          <a:srcRect l="3602" r="94155" b="31656"/>
          <a:stretch/>
        </p:blipFill>
        <p:spPr>
          <a:xfrm>
            <a:off x="4442700" y="1720300"/>
            <a:ext cx="369625" cy="36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88"/>
          <p:cNvSpPr txBox="1">
            <a:spLocks noGrp="1"/>
          </p:cNvSpPr>
          <p:nvPr>
            <p:ph type="body" idx="1"/>
          </p:nvPr>
        </p:nvSpPr>
        <p:spPr>
          <a:xfrm>
            <a:off x="3820800" y="1601725"/>
            <a:ext cx="6705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7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8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9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10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17</a:t>
            </a:r>
            <a:endParaRPr sz="16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88"/>
          <p:cNvSpPr txBox="1"/>
          <p:nvPr/>
        </p:nvSpPr>
        <p:spPr>
          <a:xfrm>
            <a:off x="5149800" y="1601725"/>
            <a:ext cx="3682500" cy="3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Let's assume the color is as likely to sell as any other. Then what is the probability we observe this many sales? </a:t>
            </a: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(|blue| == 0) = </a:t>
            </a:r>
            <a:endParaRPr sz="2400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	(⅚)^17 =  4.5 % chance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p (|*| == 0) =  27.0 % chance</a:t>
            </a:r>
            <a:br>
              <a:rPr lang="en" sz="24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</a:br>
            <a:r>
              <a:rPr lang="en" sz="24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   any single color doesn’t appear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45F0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	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49" name="Google Shape;949;p88"/>
          <p:cNvSpPr txBox="1"/>
          <p:nvPr/>
        </p:nvSpPr>
        <p:spPr>
          <a:xfrm>
            <a:off x="6229900" y="3869350"/>
            <a:ext cx="369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X</a:t>
            </a:r>
            <a:r>
              <a:rPr lang="en" sz="4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endParaRPr sz="4800"/>
          </a:p>
        </p:txBody>
      </p:sp>
      <p:sp>
        <p:nvSpPr>
          <p:cNvPr id="950" name="Google Shape;950;p88"/>
          <p:cNvSpPr txBox="1"/>
          <p:nvPr/>
        </p:nvSpPr>
        <p:spPr>
          <a:xfrm>
            <a:off x="6035225" y="11555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Is a color not selling? </a:t>
            </a:r>
            <a:endParaRPr sz="2200" b="1" u="sng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51" name="Google Shape;951;p88"/>
          <p:cNvSpPr/>
          <p:nvPr/>
        </p:nvSpPr>
        <p:spPr>
          <a:xfrm>
            <a:off x="311700" y="1601725"/>
            <a:ext cx="6057600" cy="3081000"/>
          </a:xfrm>
          <a:prstGeom prst="wedgeRectCallout">
            <a:avLst>
              <a:gd name="adj1" fmla="val 59728"/>
              <a:gd name="adj2" fmla="val 45096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27% is roughly a 1 in 4 chance!</a:t>
            </a:r>
            <a:br>
              <a:rPr lang="en" sz="22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2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In other words, just due to chance, we would expect 1 out of every 4 times that there are 17 sales that at least one color does not appear at all. </a:t>
            </a:r>
            <a:endParaRPr sz="22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Would you trust eliminating a color is a "good data-informed decision" with these odds? </a:t>
            </a:r>
            <a:br>
              <a:rPr lang="en" sz="22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2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&lt; 5% or 1-in-20 odds is typical standard for science. </a:t>
            </a:r>
            <a:endParaRPr sz="22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89"/>
          <p:cNvSpPr txBox="1">
            <a:spLocks noGrp="1"/>
          </p:cNvSpPr>
          <p:nvPr>
            <p:ph type="title"/>
          </p:nvPr>
        </p:nvSpPr>
        <p:spPr>
          <a:xfrm>
            <a:off x="311700" y="9892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Bonferroni's Principle; Task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89"/>
          <p:cNvSpPr txBox="1">
            <a:spLocks noGrp="1"/>
          </p:cNvSpPr>
          <p:nvPr>
            <p:ph type="body" idx="1"/>
          </p:nvPr>
        </p:nvSpPr>
        <p:spPr>
          <a:xfrm>
            <a:off x="83100" y="1826850"/>
            <a:ext cx="15363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Red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Green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Blue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Teal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Purple 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Yellow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958" name="Google Shape;958;p89"/>
          <p:cNvPicPr preferRelativeResize="0"/>
          <p:nvPr/>
        </p:nvPicPr>
        <p:blipFill rotWithShape="1">
          <a:blip r:embed="rId3">
            <a:alphaModFix/>
          </a:blip>
          <a:srcRect l="4626" t="80922" r="91409" b="16113"/>
          <a:stretch/>
        </p:blipFill>
        <p:spPr>
          <a:xfrm>
            <a:off x="1548550" y="1826850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89"/>
          <p:cNvPicPr preferRelativeResize="0"/>
          <p:nvPr/>
        </p:nvPicPr>
        <p:blipFill rotWithShape="1">
          <a:blip r:embed="rId3">
            <a:alphaModFix/>
          </a:blip>
          <a:srcRect l="3656" r="94011" b="95542"/>
          <a:stretch/>
        </p:blipFill>
        <p:spPr>
          <a:xfrm>
            <a:off x="1548551" y="3399359"/>
            <a:ext cx="917424" cy="62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89"/>
          <p:cNvPicPr preferRelativeResize="0"/>
          <p:nvPr/>
        </p:nvPicPr>
        <p:blipFill rotWithShape="1">
          <a:blip r:embed="rId3">
            <a:alphaModFix/>
          </a:blip>
          <a:srcRect l="7117" r="91006" b="96074"/>
          <a:stretch/>
        </p:blipFill>
        <p:spPr>
          <a:xfrm>
            <a:off x="1548550" y="4487464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89"/>
          <p:cNvPicPr preferRelativeResize="0"/>
          <p:nvPr/>
        </p:nvPicPr>
        <p:blipFill rotWithShape="1">
          <a:blip r:embed="rId3">
            <a:alphaModFix/>
          </a:blip>
          <a:srcRect t="4981" r="97117" b="90535"/>
          <a:stretch/>
        </p:blipFill>
        <p:spPr>
          <a:xfrm>
            <a:off x="1548551" y="2381462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89"/>
          <p:cNvPicPr preferRelativeResize="0"/>
          <p:nvPr/>
        </p:nvPicPr>
        <p:blipFill rotWithShape="1">
          <a:blip r:embed="rId3">
            <a:alphaModFix/>
          </a:blip>
          <a:srcRect l="87" r="97475" b="96401"/>
          <a:stretch/>
        </p:blipFill>
        <p:spPr>
          <a:xfrm>
            <a:off x="1548550" y="3951027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89"/>
          <p:cNvPicPr preferRelativeResize="0"/>
          <p:nvPr/>
        </p:nvPicPr>
        <p:blipFill rotWithShape="1">
          <a:blip r:embed="rId3">
            <a:alphaModFix/>
          </a:blip>
          <a:srcRect l="3447" t="92105" r="94115" b="4370"/>
          <a:stretch/>
        </p:blipFill>
        <p:spPr>
          <a:xfrm>
            <a:off x="1548550" y="2936073"/>
            <a:ext cx="917399" cy="55461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89"/>
          <p:cNvSpPr txBox="1"/>
          <p:nvPr/>
        </p:nvSpPr>
        <p:spPr>
          <a:xfrm>
            <a:off x="311700" y="492760"/>
            <a:ext cx="81138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6 total cases:  			first day, 17 sales: </a:t>
            </a:r>
            <a:endParaRPr sz="2000"/>
          </a:p>
        </p:txBody>
      </p:sp>
      <p:pic>
        <p:nvPicPr>
          <p:cNvPr id="965" name="Google Shape;965;p89"/>
          <p:cNvPicPr preferRelativeResize="0"/>
          <p:nvPr/>
        </p:nvPicPr>
        <p:blipFill rotWithShape="1">
          <a:blip r:embed="rId3">
            <a:alphaModFix/>
          </a:blip>
          <a:srcRect l="3602" r="94155" b="31656"/>
          <a:stretch/>
        </p:blipFill>
        <p:spPr>
          <a:xfrm>
            <a:off x="4442700" y="1720300"/>
            <a:ext cx="369625" cy="36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89"/>
          <p:cNvSpPr txBox="1">
            <a:spLocks noGrp="1"/>
          </p:cNvSpPr>
          <p:nvPr>
            <p:ph type="body" idx="1"/>
          </p:nvPr>
        </p:nvSpPr>
        <p:spPr>
          <a:xfrm>
            <a:off x="3820800" y="1601725"/>
            <a:ext cx="6705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7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8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9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10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17</a:t>
            </a:r>
            <a:endParaRPr sz="16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89"/>
          <p:cNvSpPr txBox="1"/>
          <p:nvPr/>
        </p:nvSpPr>
        <p:spPr>
          <a:xfrm>
            <a:off x="5149800" y="1592616"/>
            <a:ext cx="3682500" cy="3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Let's assume the color is as likely to sell as any other. Then what is the probability we observe this many sales? </a:t>
            </a: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(|blue| == 0) = </a:t>
            </a:r>
            <a:endParaRPr sz="2400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	(⅚)^17 =  4.5 % chance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p (|*| == 0) =  27.0 % chance</a:t>
            </a:r>
            <a:br>
              <a:rPr lang="en" sz="24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</a:br>
            <a:r>
              <a:rPr lang="en" sz="24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   any single color doesn’t appear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45F0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	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68" name="Google Shape;968;p89"/>
          <p:cNvSpPr txBox="1"/>
          <p:nvPr/>
        </p:nvSpPr>
        <p:spPr>
          <a:xfrm>
            <a:off x="6229900" y="3869350"/>
            <a:ext cx="369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X</a:t>
            </a:r>
            <a:r>
              <a:rPr lang="en" sz="4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endParaRPr sz="4800"/>
          </a:p>
        </p:txBody>
      </p:sp>
      <p:sp>
        <p:nvSpPr>
          <p:cNvPr id="969" name="Google Shape;969;p89"/>
          <p:cNvSpPr txBox="1"/>
          <p:nvPr/>
        </p:nvSpPr>
        <p:spPr>
          <a:xfrm>
            <a:off x="6035225" y="11555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Is a color not selling? </a:t>
            </a:r>
            <a:endParaRPr sz="2200" b="1" u="sng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70" name="Google Shape;970;p89"/>
          <p:cNvSpPr/>
          <p:nvPr/>
        </p:nvSpPr>
        <p:spPr>
          <a:xfrm>
            <a:off x="6789050" y="1672875"/>
            <a:ext cx="2349600" cy="3081000"/>
          </a:xfrm>
          <a:prstGeom prst="wedgeRectCallout">
            <a:avLst>
              <a:gd name="adj1" fmla="val -68710"/>
              <a:gd name="adj2" fmla="val 2532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Once we look at the data and see a particular pattern, it’s easy to think in terms of chance  for that specific pattern and forget one started with a broader question.</a:t>
            </a:r>
            <a:endParaRPr sz="22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89"/>
          <p:cNvSpPr/>
          <p:nvPr/>
        </p:nvSpPr>
        <p:spPr>
          <a:xfrm>
            <a:off x="311700" y="1601725"/>
            <a:ext cx="6057600" cy="3081000"/>
          </a:xfrm>
          <a:prstGeom prst="wedgeRectCallout">
            <a:avLst>
              <a:gd name="adj1" fmla="val 59728"/>
              <a:gd name="adj2" fmla="val 45096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27% is roughly a 1 in 4 chance!</a:t>
            </a:r>
            <a:br>
              <a:rPr lang="en" sz="22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2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In other words, just due to chance, we would expect 1 out of every 4 times that there are 17 sales that at least one color does not appear at all. </a:t>
            </a:r>
            <a:endParaRPr sz="22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Would you trust eliminating a color is a "good data-informed decision" with these odds? </a:t>
            </a:r>
            <a:br>
              <a:rPr lang="en" sz="22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2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&lt; 5% or 1-in-20 odds is typical standard for science. </a:t>
            </a:r>
            <a:endParaRPr sz="22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0"/>
          <p:cNvSpPr txBox="1">
            <a:spLocks noGrp="1"/>
          </p:cNvSpPr>
          <p:nvPr>
            <p:ph type="title"/>
          </p:nvPr>
        </p:nvSpPr>
        <p:spPr>
          <a:xfrm>
            <a:off x="311700" y="9892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Bonferroni's Principle; Task Example</a:t>
            </a:r>
            <a:endParaRPr/>
          </a:p>
        </p:txBody>
      </p:sp>
      <p:sp>
        <p:nvSpPr>
          <p:cNvPr id="977" name="Google Shape;977;p90"/>
          <p:cNvSpPr txBox="1">
            <a:spLocks noGrp="1"/>
          </p:cNvSpPr>
          <p:nvPr>
            <p:ph type="body" idx="1"/>
          </p:nvPr>
        </p:nvSpPr>
        <p:spPr>
          <a:xfrm>
            <a:off x="83100" y="1826850"/>
            <a:ext cx="15363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Red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Green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Blue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Teal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Purple </a:t>
            </a:r>
            <a:endParaRPr sz="20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Yellow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978" name="Google Shape;978;p90"/>
          <p:cNvPicPr preferRelativeResize="0"/>
          <p:nvPr/>
        </p:nvPicPr>
        <p:blipFill rotWithShape="1">
          <a:blip r:embed="rId3">
            <a:alphaModFix/>
          </a:blip>
          <a:srcRect l="4626" t="80922" r="91409" b="16113"/>
          <a:stretch/>
        </p:blipFill>
        <p:spPr>
          <a:xfrm>
            <a:off x="1548550" y="1826850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90"/>
          <p:cNvPicPr preferRelativeResize="0"/>
          <p:nvPr/>
        </p:nvPicPr>
        <p:blipFill rotWithShape="1">
          <a:blip r:embed="rId3">
            <a:alphaModFix/>
          </a:blip>
          <a:srcRect l="3656" r="94011" b="95542"/>
          <a:stretch/>
        </p:blipFill>
        <p:spPr>
          <a:xfrm>
            <a:off x="1548551" y="3399359"/>
            <a:ext cx="917424" cy="62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90"/>
          <p:cNvPicPr preferRelativeResize="0"/>
          <p:nvPr/>
        </p:nvPicPr>
        <p:blipFill rotWithShape="1">
          <a:blip r:embed="rId3">
            <a:alphaModFix/>
          </a:blip>
          <a:srcRect l="7117" r="91006" b="96074"/>
          <a:stretch/>
        </p:blipFill>
        <p:spPr>
          <a:xfrm>
            <a:off x="1548550" y="4487464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90"/>
          <p:cNvPicPr preferRelativeResize="0"/>
          <p:nvPr/>
        </p:nvPicPr>
        <p:blipFill rotWithShape="1">
          <a:blip r:embed="rId3">
            <a:alphaModFix/>
          </a:blip>
          <a:srcRect t="4981" r="97117" b="90535"/>
          <a:stretch/>
        </p:blipFill>
        <p:spPr>
          <a:xfrm>
            <a:off x="1548551" y="2381462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90"/>
          <p:cNvPicPr preferRelativeResize="0"/>
          <p:nvPr/>
        </p:nvPicPr>
        <p:blipFill rotWithShape="1">
          <a:blip r:embed="rId3">
            <a:alphaModFix/>
          </a:blip>
          <a:srcRect l="87" r="97475" b="96401"/>
          <a:stretch/>
        </p:blipFill>
        <p:spPr>
          <a:xfrm>
            <a:off x="1548550" y="3951027"/>
            <a:ext cx="917424" cy="55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90"/>
          <p:cNvPicPr preferRelativeResize="0"/>
          <p:nvPr/>
        </p:nvPicPr>
        <p:blipFill rotWithShape="1">
          <a:blip r:embed="rId3">
            <a:alphaModFix/>
          </a:blip>
          <a:srcRect l="3447" t="92105" r="94115" b="4370"/>
          <a:stretch/>
        </p:blipFill>
        <p:spPr>
          <a:xfrm>
            <a:off x="1548550" y="2936073"/>
            <a:ext cx="917399" cy="55461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90"/>
          <p:cNvSpPr txBox="1"/>
          <p:nvPr/>
        </p:nvSpPr>
        <p:spPr>
          <a:xfrm>
            <a:off x="311700" y="253688"/>
            <a:ext cx="81138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6 total cases:  			first day, 17 sales: </a:t>
            </a:r>
            <a:endParaRPr sz="2000"/>
          </a:p>
        </p:txBody>
      </p:sp>
      <p:pic>
        <p:nvPicPr>
          <p:cNvPr id="985" name="Google Shape;985;p90"/>
          <p:cNvPicPr preferRelativeResize="0"/>
          <p:nvPr/>
        </p:nvPicPr>
        <p:blipFill rotWithShape="1">
          <a:blip r:embed="rId3">
            <a:alphaModFix/>
          </a:blip>
          <a:srcRect l="3602" r="94155" b="31656"/>
          <a:stretch/>
        </p:blipFill>
        <p:spPr>
          <a:xfrm>
            <a:off x="4442700" y="1720300"/>
            <a:ext cx="369625" cy="36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90"/>
          <p:cNvSpPr txBox="1">
            <a:spLocks noGrp="1"/>
          </p:cNvSpPr>
          <p:nvPr>
            <p:ph type="body" idx="1"/>
          </p:nvPr>
        </p:nvSpPr>
        <p:spPr>
          <a:xfrm>
            <a:off x="3820800" y="1601725"/>
            <a:ext cx="6705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7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8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9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10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11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12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13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14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15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16</a:t>
            </a:r>
            <a:endParaRPr sz="16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17</a:t>
            </a:r>
            <a:endParaRPr sz="16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90"/>
          <p:cNvSpPr txBox="1"/>
          <p:nvPr/>
        </p:nvSpPr>
        <p:spPr>
          <a:xfrm>
            <a:off x="5149800" y="1720300"/>
            <a:ext cx="3682500" cy="3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Let's assume the color is as likely to sell as any other. Then what is the probability we observe this many sales? </a:t>
            </a: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(|blue| == 0) = </a:t>
            </a:r>
            <a:endParaRPr sz="2400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	(⅚)^17 =  4.5 % chance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p (|*| == 0) =  27.0 % chance</a:t>
            </a:r>
            <a:br>
              <a:rPr lang="en" sz="24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</a:br>
            <a:r>
              <a:rPr lang="en" sz="24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   any single color doesn’t appear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45F06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	</a:t>
            </a:r>
            <a:endParaRPr sz="2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88" name="Google Shape;988;p90"/>
          <p:cNvSpPr txBox="1"/>
          <p:nvPr/>
        </p:nvSpPr>
        <p:spPr>
          <a:xfrm>
            <a:off x="6229900" y="3869350"/>
            <a:ext cx="369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X</a:t>
            </a:r>
            <a:r>
              <a:rPr lang="en" sz="4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endParaRPr sz="4800"/>
          </a:p>
        </p:txBody>
      </p:sp>
      <p:sp>
        <p:nvSpPr>
          <p:cNvPr id="989" name="Google Shape;989;p90"/>
          <p:cNvSpPr txBox="1"/>
          <p:nvPr/>
        </p:nvSpPr>
        <p:spPr>
          <a:xfrm>
            <a:off x="6035225" y="11555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Is a color not selling? </a:t>
            </a:r>
            <a:endParaRPr sz="2200" b="1" u="sng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90" name="Google Shape;990;p90"/>
          <p:cNvSpPr/>
          <p:nvPr/>
        </p:nvSpPr>
        <p:spPr>
          <a:xfrm>
            <a:off x="6789050" y="1672875"/>
            <a:ext cx="2349600" cy="3081000"/>
          </a:xfrm>
          <a:prstGeom prst="wedgeRectCallout">
            <a:avLst>
              <a:gd name="adj1" fmla="val -68710"/>
              <a:gd name="adj2" fmla="val 2532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Once we look at the data and see a particular pattern, it’s easy to think in terms of chance  for that specific pattern and forget one started with a broader question.</a:t>
            </a:r>
            <a:endParaRPr sz="22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90"/>
          <p:cNvSpPr/>
          <p:nvPr/>
        </p:nvSpPr>
        <p:spPr>
          <a:xfrm>
            <a:off x="311700" y="1601725"/>
            <a:ext cx="6057600" cy="3081000"/>
          </a:xfrm>
          <a:prstGeom prst="wedgeRectCallout">
            <a:avLst>
              <a:gd name="adj1" fmla="val 59728"/>
              <a:gd name="adj2" fmla="val 45096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27% is roughly a 1 in 4 chance!</a:t>
            </a:r>
            <a:br>
              <a:rPr lang="en" sz="22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2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In other words, just due to chance, we would expect 1 out of every 4 times that there are 17 sales that at least one color does not appear at all. </a:t>
            </a:r>
            <a:endParaRPr sz="22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Would you trust eliminating a color is a "good data-informed decision" with these odds? </a:t>
            </a:r>
            <a:br>
              <a:rPr lang="en" sz="22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2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&lt; 5% or 1-in-20 odds is typical standard for science. </a:t>
            </a:r>
            <a:endParaRPr sz="22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90"/>
          <p:cNvSpPr/>
          <p:nvPr/>
        </p:nvSpPr>
        <p:spPr>
          <a:xfrm>
            <a:off x="1169175" y="1672875"/>
            <a:ext cx="5132100" cy="2948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This is often mentioned as one of the main reasons for a so-called “replication crisis” in many sciences: In some fields, it has been suggested that over 50% of findings fail to replicate. </a:t>
            </a:r>
            <a:br>
              <a:rPr lang="en" sz="1800"/>
            </a:br>
            <a:r>
              <a:rPr lang="en" sz="1200"/>
              <a:t>(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https://en.wikipedia.org/wiki/Replication_crisis#Tackling_publication_bias_with_pre-registration_of_studies</a:t>
            </a:r>
            <a:r>
              <a:rPr lang="en" sz="1200"/>
              <a:t>)</a:t>
            </a:r>
            <a:endParaRPr sz="1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93"/>
          <p:cNvSpPr txBox="1">
            <a:spLocks noGrp="1"/>
          </p:cNvSpPr>
          <p:nvPr>
            <p:ph type="body" idx="1"/>
          </p:nvPr>
        </p:nvSpPr>
        <p:spPr>
          <a:xfrm>
            <a:off x="339724" y="2248514"/>
            <a:ext cx="8464552" cy="3145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Roughly, calculating the probability of any of n </a:t>
            </a:r>
            <a:r>
              <a:rPr lang="en" sz="2400" i="1" dirty="0"/>
              <a:t>findings</a:t>
            </a:r>
            <a:r>
              <a:rPr lang="en" sz="2400" dirty="0"/>
              <a:t> being true requires n times the probability as testing for 1 finding.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dirty="0"/>
              <a:t>In brief, one can only look for so many patterns (i.e. features) in the data before one finds something just by chance </a:t>
            </a:r>
            <a:br>
              <a:rPr lang="en" sz="2400" dirty="0"/>
            </a:br>
            <a:r>
              <a:rPr lang="en" sz="2400" dirty="0"/>
              <a:t>(i.e. finding something that does </a:t>
            </a:r>
            <a:r>
              <a:rPr lang="en" sz="2400" b="1" dirty="0"/>
              <a:t>not</a:t>
            </a:r>
            <a:r>
              <a:rPr lang="en" sz="2400" dirty="0"/>
              <a:t> generalize). </a:t>
            </a:r>
            <a:endParaRPr sz="2400" dirty="0"/>
          </a:p>
        </p:txBody>
      </p:sp>
      <p:sp>
        <p:nvSpPr>
          <p:cNvPr id="1029" name="Google Shape;1029;p93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Bonferroni's Principle</a:t>
            </a:r>
            <a:endParaRPr sz="2400" i="1">
              <a:solidFill>
                <a:srgbClr val="FFF2CC"/>
              </a:solidFill>
            </a:endParaRPr>
          </a:p>
        </p:txBody>
      </p:sp>
      <p:sp>
        <p:nvSpPr>
          <p:cNvPr id="4" name="Google Shape;1035;p94">
            <a:extLst>
              <a:ext uri="{FF2B5EF4-FFF2-40B4-BE49-F238E27FC236}">
                <a16:creationId xmlns:a16="http://schemas.microsoft.com/office/drawing/2014/main" id="{C0F25E0F-2E10-2648-BB4B-3BA56B763E5F}"/>
              </a:ext>
            </a:extLst>
          </p:cNvPr>
          <p:cNvSpPr/>
          <p:nvPr/>
        </p:nvSpPr>
        <p:spPr>
          <a:xfrm>
            <a:off x="41850" y="1124257"/>
            <a:ext cx="9060300" cy="9171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000">
              <a:solidFill>
                <a:srgbClr val="F3F3F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3F3F3"/>
                </a:solidFill>
              </a:rPr>
              <a:t>Note: </a:t>
            </a:r>
            <a:r>
              <a:rPr lang="en" sz="2000" i="1">
                <a:solidFill>
                  <a:srgbClr val="F3F3F3"/>
                </a:solidFill>
              </a:rPr>
              <a:t>Bonferroni’s principle</a:t>
            </a:r>
            <a:r>
              <a:rPr lang="en" sz="2000">
                <a:solidFill>
                  <a:srgbClr val="F3F3F3"/>
                </a:solidFill>
              </a:rPr>
              <a:t> is simply an abstract idea inspired by a precisely defined method of hypothesis testing called “Bonferroni correction”. </a:t>
            </a:r>
            <a:br>
              <a:rPr lang="en" sz="2000">
                <a:solidFill>
                  <a:srgbClr val="F3F3F3"/>
                </a:solidFill>
              </a:rPr>
            </a:br>
            <a:endParaRPr sz="20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95"/>
          <p:cNvSpPr txBox="1">
            <a:spLocks noGrp="1"/>
          </p:cNvSpPr>
          <p:nvPr>
            <p:ph type="title"/>
          </p:nvPr>
        </p:nvSpPr>
        <p:spPr>
          <a:xfrm>
            <a:off x="245650" y="1106261"/>
            <a:ext cx="8520600" cy="7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Many Faces of the Bonferroni Principle</a:t>
            </a:r>
            <a:endParaRPr dirty="0"/>
          </a:p>
        </p:txBody>
      </p:sp>
      <p:graphicFrame>
        <p:nvGraphicFramePr>
          <p:cNvPr id="1042" name="Google Shape;1042;p95"/>
          <p:cNvGraphicFramePr/>
          <p:nvPr>
            <p:extLst>
              <p:ext uri="{D42A27DB-BD31-4B8C-83A1-F6EECF244321}">
                <p14:modId xmlns:p14="http://schemas.microsoft.com/office/powerpoint/2010/main" val="3963378146"/>
              </p:ext>
            </p:extLst>
          </p:nvPr>
        </p:nvGraphicFramePr>
        <p:xfrm>
          <a:off x="230600" y="1916654"/>
          <a:ext cx="8682800" cy="2940640"/>
        </p:xfrm>
        <a:graphic>
          <a:graphicData uri="http://schemas.openxmlformats.org/drawingml/2006/table">
            <a:tbl>
              <a:tblPr>
                <a:noFill/>
                <a:tableStyleId>{CF291D4C-6E62-49F1-991A-D3F3292B7F8D}</a:tableStyleId>
              </a:tblPr>
              <a:tblGrid>
                <a:gridCol w="193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Domain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Concept</a:t>
                      </a:r>
                      <a:endParaRPr sz="1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Mitigation Techniques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 Learning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Overfitting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Regularization; </a:t>
                      </a: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Out-of-Sample Testing</a:t>
                      </a:r>
                      <a:r>
                        <a:rPr lang="en" sz="1600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(Cross-Validation)</a:t>
                      </a:r>
                      <a:endParaRPr sz="1600"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Scientific Process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i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P-Hacking (data dredging)</a:t>
                      </a:r>
                      <a:endParaRPr sz="16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Multi-test Correction; Hypothesis Registration</a:t>
                      </a:r>
                      <a:endParaRPr sz="1600"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Cognitive Bias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Confirmation Bias</a:t>
                      </a:r>
                      <a:endParaRPr sz="1600"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Awareness*:  </a:t>
                      </a:r>
                      <a:b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Turn to Science and Empirical Evidence. 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Layman Terms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Falsely believing: </a:t>
                      </a:r>
                      <a:b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"It's not just a coincidence"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Rationality*: </a:t>
                      </a:r>
                      <a:br>
                        <a:rPr lang="en" sz="16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6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Turn to Science and Empirical Evidence.</a:t>
                      </a:r>
                      <a:endParaRPr sz="16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43" name="Google Shape;1043;p95"/>
          <p:cNvSpPr txBox="1"/>
          <p:nvPr/>
        </p:nvSpPr>
        <p:spPr>
          <a:xfrm>
            <a:off x="0" y="0"/>
            <a:ext cx="9144000" cy="917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>
                <a:solidFill>
                  <a:srgbClr val="FFF2CC"/>
                </a:solidFill>
              </a:rPr>
              <a:t>Bonferroni's Principle</a:t>
            </a:r>
            <a:endParaRPr sz="2400" i="1">
              <a:solidFill>
                <a:srgbClr val="FFF2CC"/>
              </a:solidFill>
            </a:endParaRPr>
          </a:p>
        </p:txBody>
      </p:sp>
      <p:sp>
        <p:nvSpPr>
          <p:cNvPr id="1044" name="Google Shape;1044;p95"/>
          <p:cNvSpPr txBox="1"/>
          <p:nvPr/>
        </p:nvSpPr>
        <p:spPr>
          <a:xfrm>
            <a:off x="419161" y="4960587"/>
            <a:ext cx="8135754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00" dirty="0">
                <a:latin typeface="Calibri"/>
                <a:ea typeface="Calibri"/>
                <a:cs typeface="Calibri"/>
                <a:sym typeface="Calibri"/>
              </a:rPr>
              <a:t>imprecise concepts; very effective approaches still somewhat elusive.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300" dirty="0">
                <a:latin typeface="Calibri"/>
                <a:ea typeface="Calibri"/>
                <a:cs typeface="Calibri"/>
                <a:sym typeface="Calibri"/>
              </a:rPr>
              <a:t>P-hacking: </a:t>
            </a:r>
            <a:r>
              <a:rPr lang="en-US" sz="1300" dirty="0"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300" dirty="0" err="1">
                <a:latin typeface="Calibri"/>
                <a:ea typeface="Calibri"/>
                <a:cs typeface="Calibri"/>
                <a:sym typeface="Calibri"/>
              </a:rPr>
              <a:t>en.wikipedia.org</a:t>
            </a:r>
            <a:r>
              <a:rPr lang="en-US" sz="1300" dirty="0">
                <a:latin typeface="Calibri"/>
                <a:ea typeface="Calibri"/>
                <a:cs typeface="Calibri"/>
                <a:sym typeface="Calibri"/>
              </a:rPr>
              <a:t>/wiki/</a:t>
            </a:r>
            <a:r>
              <a:rPr lang="en-US" sz="1300" dirty="0" err="1"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en-US" sz="1300" err="1"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dredging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  </a:t>
            </a:r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5D86-8CAB-1633-1DD5-D771E021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21F42-B4A4-5536-D4CE-951B2E683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 similar items:</a:t>
            </a:r>
          </a:p>
          <a:p>
            <a:pPr lvl="1"/>
            <a:r>
              <a:rPr lang="en-US" dirty="0"/>
              <a:t>Read Chapter 3 of “</a:t>
            </a:r>
            <a:r>
              <a:rPr lang="en-US" b="1" dirty="0"/>
              <a:t>Mining of Massive Datasets”</a:t>
            </a:r>
            <a:r>
              <a:rPr lang="en-US" dirty="0"/>
              <a:t> at </a:t>
            </a:r>
            <a:r>
              <a:rPr lang="en-US" sz="1400" dirty="0">
                <a:hlinkClick r:id="rId2"/>
              </a:rPr>
              <a:t>http://www.mmds.org</a:t>
            </a:r>
            <a:endParaRPr lang="en-US" sz="1400" dirty="0"/>
          </a:p>
          <a:p>
            <a:pPr lvl="1"/>
            <a:endParaRPr lang="en-US" dirty="0"/>
          </a:p>
          <a:p>
            <a:r>
              <a:rPr lang="en-US" dirty="0"/>
              <a:t>Quiz #4: covers lectures 9 and 10</a:t>
            </a:r>
          </a:p>
        </p:txBody>
      </p:sp>
    </p:spTree>
    <p:extLst>
      <p:ext uri="{BB962C8B-B14F-4D97-AF65-F5344CB8AC3E}">
        <p14:creationId xmlns:p14="http://schemas.microsoft.com/office/powerpoint/2010/main" val="2323694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>
            <a:extLst>
              <a:ext uri="{FF2B5EF4-FFF2-40B4-BE49-F238E27FC236}">
                <a16:creationId xmlns:a16="http://schemas.microsoft.com/office/drawing/2014/main" id="{6DA52718-6789-5ADD-612E-CA49AC3C4A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164042"/>
            <a:ext cx="6477000" cy="952500"/>
          </a:xfrm>
        </p:spPr>
        <p:txBody>
          <a:bodyPr/>
          <a:lstStyle/>
          <a:p>
            <a:pPr eaLnBrk="1" hangingPunct="1"/>
            <a:r>
              <a:rPr lang="en-US" altLang="zh-CN"/>
              <a:t>Modified version of PageRank :</a:t>
            </a:r>
          </a:p>
        </p:txBody>
      </p:sp>
      <p:pic>
        <p:nvPicPr>
          <p:cNvPr id="81922" name="Picture 2">
            <a:extLst>
              <a:ext uri="{FF2B5EF4-FFF2-40B4-BE49-F238E27FC236}">
                <a16:creationId xmlns:a16="http://schemas.microsoft.com/office/drawing/2014/main" id="{D007D63C-7C74-578B-3765-9E77F8858C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952500"/>
            <a:ext cx="5762625" cy="1555750"/>
          </a:xfrm>
          <a:noFill/>
        </p:spPr>
      </p:pic>
      <p:pic>
        <p:nvPicPr>
          <p:cNvPr id="81923" name="Picture 7">
            <a:extLst>
              <a:ext uri="{FF2B5EF4-FFF2-40B4-BE49-F238E27FC236}">
                <a16:creationId xmlns:a16="http://schemas.microsoft.com/office/drawing/2014/main" id="{15E1B0D0-978E-8E98-FEE4-85118000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13" y="1513417"/>
            <a:ext cx="388938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24" name="Picture 8">
            <a:extLst>
              <a:ext uri="{FF2B5EF4-FFF2-40B4-BE49-F238E27FC236}">
                <a16:creationId xmlns:a16="http://schemas.microsoft.com/office/drawing/2014/main" id="{F9E55934-188B-9A24-780B-AE45DBE9A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8" y="1452563"/>
            <a:ext cx="349250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25" name="TextBox 1">
            <a:extLst>
              <a:ext uri="{FF2B5EF4-FFF2-40B4-BE49-F238E27FC236}">
                <a16:creationId xmlns:a16="http://schemas.microsoft.com/office/drawing/2014/main" id="{37856650-D032-1DFD-1EF8-83D7CA6A4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50" y="3660639"/>
            <a:ext cx="6921500" cy="45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167"/>
              <a:t>Typically, C</a:t>
            </a:r>
            <a:r>
              <a:rPr lang="en-US" altLang="en-US" sz="1167" baseline="-25000"/>
              <a:t>1</a:t>
            </a:r>
            <a:r>
              <a:rPr lang="en-US" altLang="en-US" sz="1167"/>
              <a:t>+C</a:t>
            </a:r>
            <a:r>
              <a:rPr lang="en-US" altLang="en-US" sz="1167" baseline="-25000"/>
              <a:t>2</a:t>
            </a:r>
            <a:r>
              <a:rPr lang="en-US" altLang="en-US" sz="1167"/>
              <a:t>=1, then we can rewrite for easy understanding for a specific web page A, its page rank PR(A) can be calculated as (C1=d, C2=1-d, E(u)=1):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1D47D-D600-0515-C4AC-74190F270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286" y="4339473"/>
            <a:ext cx="56781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alibri" panose="020F0502020204030204" pitchFamily="34" charset="0"/>
                <a:ea typeface="ＭＳ Ｐゴシック" panose="020B0600070205080204" pitchFamily="34" charset="-128"/>
              </a:rPr>
              <a:t>PR(A) = (1-d) + d (PR(T</a:t>
            </a:r>
            <a:r>
              <a:rPr lang="en-US" altLang="en-US" sz="2000" baseline="-25000">
                <a:latin typeface="Calibri" panose="020F0502020204030204" pitchFamily="34" charset="0"/>
                <a:ea typeface="ＭＳ Ｐゴシック" panose="020B0600070205080204" pitchFamily="34" charset="-128"/>
              </a:rPr>
              <a:t>1</a:t>
            </a:r>
            <a:r>
              <a:rPr lang="en-US" altLang="en-US" sz="2000">
                <a:latin typeface="Calibri" panose="020F0502020204030204" pitchFamily="34" charset="0"/>
                <a:ea typeface="ＭＳ Ｐゴシック" panose="020B0600070205080204" pitchFamily="34" charset="-128"/>
              </a:rPr>
              <a:t>) / C(T</a:t>
            </a:r>
            <a:r>
              <a:rPr lang="en-US" altLang="en-US" sz="2000" baseline="-25000">
                <a:latin typeface="Calibri" panose="020F0502020204030204" pitchFamily="34" charset="0"/>
                <a:ea typeface="ＭＳ Ｐゴシック" panose="020B0600070205080204" pitchFamily="34" charset="-128"/>
              </a:rPr>
              <a:t>1</a:t>
            </a:r>
            <a:r>
              <a:rPr lang="en-US" altLang="en-US" sz="2000">
                <a:latin typeface="Calibri" panose="020F0502020204030204" pitchFamily="34" charset="0"/>
                <a:ea typeface="ＭＳ Ｐゴシック" panose="020B0600070205080204" pitchFamily="34" charset="-128"/>
              </a:rPr>
              <a:t>) + ….. + PR(T</a:t>
            </a:r>
            <a:r>
              <a:rPr lang="en-US" altLang="en-US" sz="2000" baseline="-25000">
                <a:latin typeface="Calibri" panose="020F0502020204030204" pitchFamily="34" charset="0"/>
                <a:ea typeface="ＭＳ Ｐゴシック" panose="020B0600070205080204" pitchFamily="34" charset="-128"/>
              </a:rPr>
              <a:t>n</a:t>
            </a:r>
            <a:r>
              <a:rPr lang="en-US" altLang="en-US" sz="2000">
                <a:latin typeface="Calibri" panose="020F0502020204030204" pitchFamily="34" charset="0"/>
                <a:ea typeface="ＭＳ Ｐゴシック" panose="020B0600070205080204" pitchFamily="34" charset="-128"/>
              </a:rPr>
              <a:t>) / C(T</a:t>
            </a:r>
            <a:r>
              <a:rPr lang="en-US" altLang="en-US" sz="2000" baseline="-25000">
                <a:latin typeface="Calibri" panose="020F0502020204030204" pitchFamily="34" charset="0"/>
                <a:ea typeface="ＭＳ Ｐゴシック" panose="020B0600070205080204" pitchFamily="34" charset="-128"/>
              </a:rPr>
              <a:t>n</a:t>
            </a:r>
            <a:r>
              <a:rPr lang="en-US" altLang="en-US" sz="2000">
                <a:latin typeface="Calibri" panose="020F0502020204030204" pitchFamily="34" charset="0"/>
                <a:ea typeface="ＭＳ Ｐゴシック" panose="020B0600070205080204" pitchFamily="34" charset="-128"/>
              </a:rPr>
              <a:t>) )</a:t>
            </a:r>
          </a:p>
        </p:txBody>
      </p:sp>
      <p:sp>
        <p:nvSpPr>
          <p:cNvPr id="81927" name="TextBox 2">
            <a:extLst>
              <a:ext uri="{FF2B5EF4-FFF2-40B4-BE49-F238E27FC236}">
                <a16:creationId xmlns:a16="http://schemas.microsoft.com/office/drawing/2014/main" id="{A83F64BA-1654-1AD0-F27A-2D7C194DB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811" y="4898881"/>
            <a:ext cx="1343638" cy="27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167"/>
              <a:t>d: damping factor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5E3B718-633A-9807-FB84-8576A1B2C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079500"/>
            <a:ext cx="576262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0A086064-B4A1-B791-2944-BE221100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1640417"/>
            <a:ext cx="388938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515917CA-7CC9-5E23-D5CC-335FBAB94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8" y="1579563"/>
            <a:ext cx="349250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EB356A-3182-F05E-C960-C7B5878FB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992" y="2685022"/>
            <a:ext cx="6362639" cy="861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67">
                <a:latin typeface="Century Schoolbook" panose="02040604050505020304" pitchFamily="18" charset="0"/>
              </a:rPr>
              <a:t>E(u): a distribution of ranks of web pages that “users” jump to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67">
                <a:latin typeface="Century Schoolbook" panose="02040604050505020304" pitchFamily="18" charset="0"/>
              </a:rPr>
              <a:t>when  they “gets bored” after successive links at random.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667">
              <a:latin typeface="Century Schoolbook" panose="020406040505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98FB3D1B-EF2A-D64C-BEAC-79BD6BB571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PageRank Example</a:t>
            </a:r>
          </a:p>
        </p:txBody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FA79AF0C-F5F4-6847-88AC-A9572678F0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937000"/>
            <a:ext cx="7566290" cy="5715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/>
              <a:t>Calculate the PR values of A, B, C using the simple (assume c=1) and modified PageRank (assume d=0.8) algorithms. Show the first two iterations.</a:t>
            </a:r>
          </a:p>
        </p:txBody>
      </p:sp>
      <p:sp>
        <p:nvSpPr>
          <p:cNvPr id="110595" name="Oval 4">
            <a:extLst>
              <a:ext uri="{FF2B5EF4-FFF2-40B4-BE49-F238E27FC236}">
                <a16:creationId xmlns:a16="http://schemas.microsoft.com/office/drawing/2014/main" id="{F3B08D30-EBCA-6D42-827B-FE42D3A82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460500"/>
            <a:ext cx="508000" cy="571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>
              <a:ea typeface="ＭＳ Ｐゴシック" panose="020B0600070205080204" pitchFamily="34" charset="-128"/>
            </a:endParaRPr>
          </a:p>
        </p:txBody>
      </p:sp>
      <p:sp>
        <p:nvSpPr>
          <p:cNvPr id="110596" name="Oval 5">
            <a:extLst>
              <a:ext uri="{FF2B5EF4-FFF2-40B4-BE49-F238E27FC236}">
                <a16:creationId xmlns:a16="http://schemas.microsoft.com/office/drawing/2014/main" id="{B79189FB-C37E-414F-A29C-A56B5F161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0" y="2603500"/>
            <a:ext cx="508000" cy="571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>
              <a:ea typeface="ＭＳ Ｐゴシック" panose="020B0600070205080204" pitchFamily="34" charset="-128"/>
            </a:endParaRPr>
          </a:p>
        </p:txBody>
      </p:sp>
      <p:sp>
        <p:nvSpPr>
          <p:cNvPr id="110597" name="Oval 6">
            <a:extLst>
              <a:ext uri="{FF2B5EF4-FFF2-40B4-BE49-F238E27FC236}">
                <a16:creationId xmlns:a16="http://schemas.microsoft.com/office/drawing/2014/main" id="{8B66309E-045C-384F-A5AC-18DFB52E8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0" y="1460500"/>
            <a:ext cx="508000" cy="571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500">
              <a:ea typeface="ＭＳ Ｐゴシック" panose="020B0600070205080204" pitchFamily="34" charset="-128"/>
            </a:endParaRPr>
          </a:p>
        </p:txBody>
      </p:sp>
      <p:sp>
        <p:nvSpPr>
          <p:cNvPr id="110598" name="Text Box 7">
            <a:extLst>
              <a:ext uri="{FF2B5EF4-FFF2-40B4-BE49-F238E27FC236}">
                <a16:creationId xmlns:a16="http://schemas.microsoft.com/office/drawing/2014/main" id="{B1FFAB58-64A4-AB4E-813A-0CD2949D4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4547" y="1620200"/>
            <a:ext cx="31290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ea typeface="ＭＳ Ｐゴシック" panose="020B0600070205080204" pitchFamily="34" charset="-128"/>
              </a:rPr>
              <a:t>A</a:t>
            </a:r>
          </a:p>
        </p:txBody>
      </p:sp>
      <p:sp>
        <p:nvSpPr>
          <p:cNvPr id="110599" name="Text Box 8">
            <a:extLst>
              <a:ext uri="{FF2B5EF4-FFF2-40B4-BE49-F238E27FC236}">
                <a16:creationId xmlns:a16="http://schemas.microsoft.com/office/drawing/2014/main" id="{9F966F83-9E5A-E540-AEBB-D61128B38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3509" y="2756586"/>
            <a:ext cx="31290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ea typeface="ＭＳ Ｐゴシック" panose="020B0600070205080204" pitchFamily="34" charset="-128"/>
              </a:rPr>
              <a:t>B</a:t>
            </a:r>
          </a:p>
        </p:txBody>
      </p:sp>
      <p:sp>
        <p:nvSpPr>
          <p:cNvPr id="110600" name="Text Box 9">
            <a:extLst>
              <a:ext uri="{FF2B5EF4-FFF2-40B4-BE49-F238E27FC236}">
                <a16:creationId xmlns:a16="http://schemas.microsoft.com/office/drawing/2014/main" id="{F03507B6-D10E-9947-8122-3BF99171B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2936" y="1632165"/>
            <a:ext cx="32412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ea typeface="ＭＳ Ｐゴシック" panose="020B0600070205080204" pitchFamily="34" charset="-128"/>
              </a:rPr>
              <a:t>C</a:t>
            </a:r>
          </a:p>
        </p:txBody>
      </p:sp>
      <p:sp>
        <p:nvSpPr>
          <p:cNvPr id="110601" name="Line 11">
            <a:extLst>
              <a:ext uri="{FF2B5EF4-FFF2-40B4-BE49-F238E27FC236}">
                <a16:creationId xmlns:a16="http://schemas.microsoft.com/office/drawing/2014/main" id="{20AD6B32-451F-2A49-B6C5-1C15E20A53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5000" y="1841500"/>
            <a:ext cx="952500" cy="825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0602" name="Line 12">
            <a:extLst>
              <a:ext uri="{FF2B5EF4-FFF2-40B4-BE49-F238E27FC236}">
                <a16:creationId xmlns:a16="http://schemas.microsoft.com/office/drawing/2014/main" id="{ABDAAFA4-1A2E-BE4F-80D7-4B189A6EF7F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11500" y="1968500"/>
            <a:ext cx="9525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0603" name="Line 13">
            <a:extLst>
              <a:ext uri="{FF2B5EF4-FFF2-40B4-BE49-F238E27FC236}">
                <a16:creationId xmlns:a16="http://schemas.microsoft.com/office/drawing/2014/main" id="{94CDE415-B16D-AE41-9A94-1FEE479238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38500" y="1714500"/>
            <a:ext cx="2222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0604" name="Line 14">
            <a:extLst>
              <a:ext uri="{FF2B5EF4-FFF2-40B4-BE49-F238E27FC236}">
                <a16:creationId xmlns:a16="http://schemas.microsoft.com/office/drawing/2014/main" id="{4EE4800C-56FE-4C44-9F69-0CE26FFF0D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2000" y="2032000"/>
            <a:ext cx="952500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0605" name="Line 15">
            <a:extLst>
              <a:ext uri="{FF2B5EF4-FFF2-40B4-BE49-F238E27FC236}">
                <a16:creationId xmlns:a16="http://schemas.microsoft.com/office/drawing/2014/main" id="{E699BCC0-066F-3F44-BC54-37B173FF9C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1500" y="1524000"/>
            <a:ext cx="2349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EE85E6-9EEC-F040-AD4D-6D0027FEA2A3}"/>
              </a:ext>
            </a:extLst>
          </p:cNvPr>
          <p:cNvSpPr/>
          <p:nvPr/>
        </p:nvSpPr>
        <p:spPr>
          <a:xfrm>
            <a:off x="6896307" y="1376918"/>
            <a:ext cx="18283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/>
              <a:t>Initially: </a:t>
            </a:r>
          </a:p>
          <a:p>
            <a:r>
              <a:rPr lang="en-US" altLang="en-US"/>
              <a:t>PR(A)=1</a:t>
            </a:r>
          </a:p>
          <a:p>
            <a:r>
              <a:rPr lang="en-US" altLang="en-US"/>
              <a:t>PR(B)=1</a:t>
            </a:r>
          </a:p>
          <a:p>
            <a:r>
              <a:rPr lang="en-US" altLang="en-US"/>
              <a:t>PR(C)=1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brown-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abrown-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abrown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rown-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brown-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rown-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rown-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rown-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rown-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4266</Words>
  <Application>Microsoft Macintosh PowerPoint</Application>
  <PresentationFormat>On-screen Show (16:10)</PresentationFormat>
  <Paragraphs>831</Paragraphs>
  <Slides>76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76</vt:i4>
      </vt:variant>
    </vt:vector>
  </HeadingPairs>
  <TitlesOfParts>
    <vt:vector size="87" baseType="lpstr">
      <vt:lpstr>Arial</vt:lpstr>
      <vt:lpstr>Garamond</vt:lpstr>
      <vt:lpstr>Times New Roman</vt:lpstr>
      <vt:lpstr>Century Schoolbook</vt:lpstr>
      <vt:lpstr>Calibri</vt:lpstr>
      <vt:lpstr>Wingdings</vt:lpstr>
      <vt:lpstr>Caveat</vt:lpstr>
      <vt:lpstr>Simple Light</vt:lpstr>
      <vt:lpstr>abrown-template</vt:lpstr>
      <vt:lpstr>Edge</vt:lpstr>
      <vt:lpstr>1_Edge</vt:lpstr>
      <vt:lpstr>CIS 4517/5517:  Data Intensive and Cloud Computing  Big Data Analytics</vt:lpstr>
      <vt:lpstr>Outline</vt:lpstr>
      <vt:lpstr>PageRank</vt:lpstr>
      <vt:lpstr>Web page graph</vt:lpstr>
      <vt:lpstr>Link Structure of the Web</vt:lpstr>
      <vt:lpstr>PageRank</vt:lpstr>
      <vt:lpstr>A Simple Version of PageRank</vt:lpstr>
      <vt:lpstr>Modified version of PageRank :</vt:lpstr>
      <vt:lpstr>PageRank Example</vt:lpstr>
      <vt:lpstr>PageRank Example: simple PageRank</vt:lpstr>
      <vt:lpstr>PageRank Example: simple PageRank</vt:lpstr>
      <vt:lpstr>PageRank Example: modified PageRank</vt:lpstr>
      <vt:lpstr>Outline</vt:lpstr>
      <vt:lpstr>Recommendation Systems</vt:lpstr>
      <vt:lpstr>Applications</vt:lpstr>
      <vt:lpstr>Methods for Recommendation</vt:lpstr>
      <vt:lpstr>Content‐Based Recommendation</vt:lpstr>
      <vt:lpstr>Obtain Item Features from Tags</vt:lpstr>
      <vt:lpstr>Obtain User Profiles</vt:lpstr>
      <vt:lpstr>Collaborative Filtering</vt:lpstr>
      <vt:lpstr>The NetFlix Challenge</vt:lpstr>
      <vt:lpstr>Offline/online Recommendation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Data: definition</vt:lpstr>
      <vt:lpstr>Big data characteristics: 5 Vs</vt:lpstr>
      <vt:lpstr>Types of 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Law</vt:lpstr>
      <vt:lpstr>PowerPoint Presentation</vt:lpstr>
      <vt:lpstr>PowerPoint Presentation</vt:lpstr>
      <vt:lpstr>Bonferroni's Principle; Task Example </vt:lpstr>
      <vt:lpstr>Bonferroni's Principle; Task Example </vt:lpstr>
      <vt:lpstr>Bonferroni's Principle; Task Example </vt:lpstr>
      <vt:lpstr>Bonferroni's Principle; Task Example </vt:lpstr>
      <vt:lpstr>Bonferroni's Principle; Task Example </vt:lpstr>
      <vt:lpstr>Bonferroni's Principle; Task Example </vt:lpstr>
      <vt:lpstr>Bonferroni's Principle; Task Example </vt:lpstr>
      <vt:lpstr>Bonferroni's Principle; Task Example </vt:lpstr>
      <vt:lpstr>Bonferroni's Principle; Task Example </vt:lpstr>
      <vt:lpstr>Bonferroni's Principle; Task Example </vt:lpstr>
      <vt:lpstr>Bonferroni's Principle; Task Example </vt:lpstr>
      <vt:lpstr>Bonferroni's Principle; Task Example </vt:lpstr>
      <vt:lpstr>Bonferroni's Principle; Task Example </vt:lpstr>
      <vt:lpstr>Bonferroni's Principle; Task Example</vt:lpstr>
      <vt:lpstr>PowerPoint Presentation</vt:lpstr>
      <vt:lpstr>The Many Faces of the Bonferroni Principle</vt:lpstr>
      <vt:lpstr>Next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Intensive and Cloud Computing</dc:title>
  <dc:subject/>
  <dc:creator/>
  <cp:keywords/>
  <dc:description/>
  <cp:lastModifiedBy>Xubin He</cp:lastModifiedBy>
  <cp:revision>1</cp:revision>
  <dcterms:modified xsi:type="dcterms:W3CDTF">2024-10-30T20:20:07Z</dcterms:modified>
  <cp:category/>
</cp:coreProperties>
</file>